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7" r:id="rId4"/>
    <p:sldId id="258" r:id="rId5"/>
    <p:sldId id="259" r:id="rId6"/>
    <p:sldId id="267" r:id="rId7"/>
    <p:sldId id="268" r:id="rId8"/>
    <p:sldId id="269" r:id="rId9"/>
    <p:sldId id="270" r:id="rId10"/>
    <p:sldId id="271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702" y="4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79F5-C87A-4D27-A1EA-4A259E7191FF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49AB2-7C64-4E8B-A354-C313E2302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79F5-C87A-4D27-A1EA-4A259E7191FF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49AB2-7C64-4E8B-A354-C313E2302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79F5-C87A-4D27-A1EA-4A259E7191FF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49AB2-7C64-4E8B-A354-C313E2302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79F5-C87A-4D27-A1EA-4A259E7191FF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49AB2-7C64-4E8B-A354-C313E2302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79F5-C87A-4D27-A1EA-4A259E7191FF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49AB2-7C64-4E8B-A354-C313E2302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79F5-C87A-4D27-A1EA-4A259E7191FF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49AB2-7C64-4E8B-A354-C313E2302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79F5-C87A-4D27-A1EA-4A259E7191FF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49AB2-7C64-4E8B-A354-C313E2302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79F5-C87A-4D27-A1EA-4A259E7191FF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49AB2-7C64-4E8B-A354-C313E2302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79F5-C87A-4D27-A1EA-4A259E7191FF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49AB2-7C64-4E8B-A354-C313E2302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79F5-C87A-4D27-A1EA-4A259E7191FF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49AB2-7C64-4E8B-A354-C313E2302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8A79F5-C87A-4D27-A1EA-4A259E7191FF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549AB2-7C64-4E8B-A354-C313E2302E2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A79F5-C87A-4D27-A1EA-4A259E7191FF}" type="datetimeFigureOut">
              <a:rPr lang="ru-RU" smtClean="0"/>
              <a:t>09.10.2012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549AB2-7C64-4E8B-A354-C313E2302E2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png"/><Relationship Id="rId3" Type="http://schemas.openxmlformats.org/officeDocument/2006/relationships/image" Target="../media/image4.png"/><Relationship Id="rId7" Type="http://schemas.microsoft.com/office/2007/relationships/hdphoto" Target="../media/hdphoto2.wdp"/><Relationship Id="rId12" Type="http://schemas.openxmlformats.org/officeDocument/2006/relationships/image" Target="../media/image1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9.png"/><Relationship Id="rId5" Type="http://schemas.openxmlformats.org/officeDocument/2006/relationships/image" Target="../media/image5.png"/><Relationship Id="rId15" Type="http://schemas.microsoft.com/office/2007/relationships/hdphoto" Target="../media/hdphoto4.wdp"/><Relationship Id="rId10" Type="http://schemas.microsoft.com/office/2007/relationships/hdphoto" Target="../media/hdphoto3.wdp"/><Relationship Id="rId4" Type="http://schemas.microsoft.com/office/2007/relationships/hdphoto" Target="../media/hdphoto1.wdp"/><Relationship Id="rId9" Type="http://schemas.openxmlformats.org/officeDocument/2006/relationships/image" Target="../media/image8.png"/><Relationship Id="rId1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hdphoto" Target="../media/hdphoto5.wdp"/><Relationship Id="rId13" Type="http://schemas.openxmlformats.org/officeDocument/2006/relationships/image" Target="../media/image18.gif"/><Relationship Id="rId3" Type="http://schemas.microsoft.com/office/2007/relationships/hdphoto" Target="../media/hdphoto3.wdp"/><Relationship Id="rId7" Type="http://schemas.openxmlformats.org/officeDocument/2006/relationships/image" Target="../media/image15.png"/><Relationship Id="rId12" Type="http://schemas.microsoft.com/office/2007/relationships/hdphoto" Target="../media/hdphoto6.wdp"/><Relationship Id="rId2" Type="http://schemas.openxmlformats.org/officeDocument/2006/relationships/image" Target="../media/image13.png"/><Relationship Id="rId16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17.png"/><Relationship Id="rId5" Type="http://schemas.openxmlformats.org/officeDocument/2006/relationships/image" Target="../media/image14.png"/><Relationship Id="rId15" Type="http://schemas.microsoft.com/office/2007/relationships/hdphoto" Target="../media/hdphoto2.wdp"/><Relationship Id="rId10" Type="http://schemas.openxmlformats.org/officeDocument/2006/relationships/image" Target="../media/image5.png"/><Relationship Id="rId4" Type="http://schemas.openxmlformats.org/officeDocument/2006/relationships/image" Target="../media/image7.png"/><Relationship Id="rId9" Type="http://schemas.openxmlformats.org/officeDocument/2006/relationships/image" Target="../media/image16.png"/><Relationship Id="rId14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13" Type="http://schemas.microsoft.com/office/2007/relationships/hdphoto" Target="../media/hdphoto6.wdp"/><Relationship Id="rId18" Type="http://schemas.openxmlformats.org/officeDocument/2006/relationships/image" Target="../media/image24.png"/><Relationship Id="rId3" Type="http://schemas.microsoft.com/office/2007/relationships/hdphoto" Target="../media/hdphoto3.wdp"/><Relationship Id="rId7" Type="http://schemas.openxmlformats.org/officeDocument/2006/relationships/image" Target="../media/image3.png"/><Relationship Id="rId12" Type="http://schemas.openxmlformats.org/officeDocument/2006/relationships/image" Target="../media/image22.png"/><Relationship Id="rId17" Type="http://schemas.openxmlformats.org/officeDocument/2006/relationships/image" Target="../media/image9.png"/><Relationship Id="rId2" Type="http://schemas.openxmlformats.org/officeDocument/2006/relationships/image" Target="../media/image20.png"/><Relationship Id="rId16" Type="http://schemas.microsoft.com/office/2007/relationships/hdphoto" Target="../media/hdphoto2.wdp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5.png"/><Relationship Id="rId5" Type="http://schemas.openxmlformats.org/officeDocument/2006/relationships/image" Target="../media/image7.png"/><Relationship Id="rId15" Type="http://schemas.openxmlformats.org/officeDocument/2006/relationships/image" Target="../media/image23.png"/><Relationship Id="rId10" Type="http://schemas.openxmlformats.org/officeDocument/2006/relationships/image" Target="../media/image16.png"/><Relationship Id="rId4" Type="http://schemas.openxmlformats.org/officeDocument/2006/relationships/image" Target="../media/image21.png"/><Relationship Id="rId9" Type="http://schemas.microsoft.com/office/2007/relationships/hdphoto" Target="../media/hdphoto5.wdp"/><Relationship Id="rId14" Type="http://schemas.openxmlformats.org/officeDocument/2006/relationships/image" Target="../media/image18.gi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png"/><Relationship Id="rId3" Type="http://schemas.microsoft.com/office/2007/relationships/hdphoto" Target="../media/hdphoto3.wdp"/><Relationship Id="rId7" Type="http://schemas.openxmlformats.org/officeDocument/2006/relationships/image" Target="../media/image13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6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971600" y="1916832"/>
            <a:ext cx="719806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  <a:cs typeface="Aharoni" pitchFamily="2" charset="-79"/>
              </a:rPr>
              <a:t>Архитектура </a:t>
            </a:r>
            <a:endParaRPr lang="en-US" sz="4800" b="1" dirty="0">
              <a:solidFill>
                <a:schemeClr val="accent4">
                  <a:lumMod val="50000"/>
                </a:schemeClr>
              </a:solidFill>
              <a:latin typeface="Cambria" pitchFamily="18" charset="0"/>
              <a:cs typeface="Aharoni" pitchFamily="2" charset="-79"/>
            </a:endParaRPr>
          </a:p>
          <a:p>
            <a:pPr algn="ctr"/>
            <a:r>
              <a:rPr lang="en-US" sz="4800" b="1" dirty="0" smtClean="0">
                <a:solidFill>
                  <a:schemeClr val="accent4">
                    <a:lumMod val="50000"/>
                  </a:schemeClr>
                </a:solidFill>
                <a:latin typeface="Cambria" pitchFamily="18" charset="0"/>
                <a:cs typeface="Aharoni" pitchFamily="2" charset="-79"/>
              </a:rPr>
              <a:t>Mobile SMARTS</a:t>
            </a:r>
            <a:endParaRPr lang="ru-RU" sz="4000" b="1" dirty="0">
              <a:solidFill>
                <a:schemeClr val="accent4">
                  <a:lumMod val="50000"/>
                </a:schemeClr>
              </a:solidFill>
              <a:latin typeface="Cambria" pitchFamily="18" charset="0"/>
              <a:cs typeface="Aharoni" pitchFamily="2" charset="-79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51520" y="6165304"/>
            <a:ext cx="30059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4">
                    <a:lumMod val="50000"/>
                  </a:schemeClr>
                </a:solidFill>
                <a:latin typeface="Aharoni" pitchFamily="2" charset="-79"/>
                <a:cs typeface="Aharoni" pitchFamily="2" charset="-79"/>
              </a:rPr>
              <a:t>www.cleverence.ru</a:t>
            </a:r>
            <a:endParaRPr lang="ru-RU" sz="2400" b="1" dirty="0">
              <a:solidFill>
                <a:schemeClr val="accent4">
                  <a:lumMod val="50000"/>
                </a:schemeClr>
              </a:solidFill>
              <a:cs typeface="Aharoni" pitchFamily="2" charset="-79"/>
            </a:endParaRPr>
          </a:p>
        </p:txBody>
      </p:sp>
      <p:pic>
        <p:nvPicPr>
          <p:cNvPr id="1026" name="Picture 2" descr="H:\Dropbox\Документация\[Полиграфия]\cleverence-logo 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3888432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319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611560" y="1112549"/>
            <a:ext cx="1800200" cy="576064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Выбор номенклатуры</a:t>
            </a:r>
            <a:endParaRPr lang="ru-RU" sz="14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644008" y="968533"/>
            <a:ext cx="4104456" cy="5444712"/>
          </a:xfrm>
          <a:prstGeom prst="roundRect">
            <a:avLst>
              <a:gd name="adj" fmla="val 6851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4716016" y="1911340"/>
            <a:ext cx="1368152" cy="3600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err="1" smtClean="0"/>
              <a:t>SelectedProduct</a:t>
            </a:r>
            <a:endParaRPr lang="ru-RU" sz="10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132240" y="1911340"/>
            <a:ext cx="1512168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Молоко «Деревенское», 1 пачка</a:t>
            </a:r>
            <a:endParaRPr lang="ru-RU" sz="10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611560" y="3141473"/>
            <a:ext cx="1813495" cy="528156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Правка количества</a:t>
            </a:r>
            <a:endParaRPr lang="ru-RU" sz="1400" dirty="0"/>
          </a:p>
        </p:txBody>
      </p:sp>
      <p:cxnSp>
        <p:nvCxnSpPr>
          <p:cNvPr id="18" name="Соединительная линия уступом 17"/>
          <p:cNvCxnSpPr>
            <a:stCxn id="4" idx="3"/>
            <a:endCxn id="6" idx="1"/>
          </p:cNvCxnSpPr>
          <p:nvPr/>
        </p:nvCxnSpPr>
        <p:spPr>
          <a:xfrm>
            <a:off x="2411760" y="1400581"/>
            <a:ext cx="2304256" cy="690779"/>
          </a:xfrm>
          <a:prstGeom prst="bentConnector3">
            <a:avLst>
              <a:gd name="adj1" fmla="val 50000"/>
            </a:avLst>
          </a:prstGeom>
          <a:ln w="19050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7132240" y="3212831"/>
            <a:ext cx="1512168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Молоко «Деревенское», 6 пачек</a:t>
            </a:r>
            <a:endParaRPr lang="ru-RU" sz="1000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598264" y="4941168"/>
            <a:ext cx="1813496" cy="648072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Занесение в документ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555776" y="990019"/>
            <a:ext cx="194421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solidFill>
                  <a:srgbClr val="FF0000"/>
                </a:solidFill>
              </a:rPr>
              <a:t>Выбор номенклатуры и занесение ее в сессию под именем </a:t>
            </a:r>
            <a:r>
              <a:rPr lang="en-US" sz="800" dirty="0" err="1" smtClean="0">
                <a:solidFill>
                  <a:srgbClr val="FF0000"/>
                </a:solidFill>
              </a:rPr>
              <a:t>SelectedProduct</a:t>
            </a:r>
            <a:endParaRPr lang="en-US" sz="800" dirty="0" smtClean="0">
              <a:solidFill>
                <a:srgbClr val="FF000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932040" y="5661248"/>
            <a:ext cx="1368152" cy="3600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smtClean="0"/>
              <a:t>Document</a:t>
            </a:r>
            <a:endParaRPr lang="ru-RU" sz="1000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7132240" y="5661248"/>
            <a:ext cx="1512168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000" dirty="0" smtClean="0"/>
              <a:t>Строки документа</a:t>
            </a:r>
            <a:endParaRPr lang="ru-RU" sz="1000" dirty="0"/>
          </a:p>
        </p:txBody>
      </p:sp>
      <p:sp>
        <p:nvSpPr>
          <p:cNvPr id="53" name="TextBox 52"/>
          <p:cNvSpPr txBox="1"/>
          <p:nvPr/>
        </p:nvSpPr>
        <p:spPr>
          <a:xfrm>
            <a:off x="2523096" y="5376699"/>
            <a:ext cx="20489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800" dirty="0" smtClean="0">
                <a:solidFill>
                  <a:srgbClr val="FF0000"/>
                </a:solidFill>
              </a:rPr>
              <a:t>Документ также лежит в сессии, чтобы действия могли иметь к нему доступ</a:t>
            </a:r>
            <a:endParaRPr lang="en-US" sz="800" dirty="0" smtClean="0">
              <a:solidFill>
                <a:srgbClr val="FF0000"/>
              </a:solidFill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220072" y="953434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Имя</a:t>
            </a:r>
            <a:endParaRPr lang="en-US" sz="1000" b="1" dirty="0" smtClean="0"/>
          </a:p>
        </p:txBody>
      </p:sp>
      <p:sp>
        <p:nvSpPr>
          <p:cNvPr id="55" name="TextBox 54"/>
          <p:cNvSpPr txBox="1"/>
          <p:nvPr/>
        </p:nvSpPr>
        <p:spPr>
          <a:xfrm>
            <a:off x="7564288" y="953434"/>
            <a:ext cx="648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b="1" dirty="0" smtClean="0"/>
              <a:t>Данные</a:t>
            </a:r>
            <a:endParaRPr lang="en-US" sz="1000" b="1" dirty="0" smtClean="0"/>
          </a:p>
        </p:txBody>
      </p:sp>
      <p:grpSp>
        <p:nvGrpSpPr>
          <p:cNvPr id="26" name="Группа 25"/>
          <p:cNvGrpSpPr/>
          <p:nvPr/>
        </p:nvGrpSpPr>
        <p:grpSpPr>
          <a:xfrm>
            <a:off x="0" y="-27384"/>
            <a:ext cx="9144000" cy="461665"/>
            <a:chOff x="0" y="836712"/>
            <a:chExt cx="9144000" cy="461665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0" y="836712"/>
              <a:ext cx="9144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cap="all" dirty="0" smtClean="0">
                  <a:solidFill>
                    <a:schemeClr val="tx2">
                      <a:lumMod val="75000"/>
                    </a:schemeClr>
                  </a:solidFill>
                </a:rPr>
                <a:t>Выполнение операции на </a:t>
              </a:r>
              <a:r>
                <a:rPr lang="ru-RU" sz="2400" cap="all" dirty="0" err="1" smtClean="0">
                  <a:solidFill>
                    <a:schemeClr val="tx2">
                      <a:lumMod val="75000"/>
                    </a:schemeClr>
                  </a:solidFill>
                </a:rPr>
                <a:t>тсд</a:t>
              </a:r>
              <a:endParaRPr lang="ru-RU" sz="24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28" name="Прямая соединительная линия 27"/>
            <p:cNvCxnSpPr/>
            <p:nvPr/>
          </p:nvCxnSpPr>
          <p:spPr>
            <a:xfrm>
              <a:off x="0" y="1268760"/>
              <a:ext cx="9144000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Прямоугольник 35"/>
          <p:cNvSpPr/>
          <p:nvPr/>
        </p:nvSpPr>
        <p:spPr>
          <a:xfrm>
            <a:off x="4716016" y="1328573"/>
            <a:ext cx="1368152" cy="3600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err="1" smtClean="0"/>
              <a:t>ScannedBarcode</a:t>
            </a:r>
            <a:endParaRPr lang="ru-RU" sz="1000" dirty="0"/>
          </a:p>
        </p:txBody>
      </p:sp>
      <p:cxnSp>
        <p:nvCxnSpPr>
          <p:cNvPr id="39" name="Соединительная линия уступом 38"/>
          <p:cNvCxnSpPr>
            <a:stCxn id="4" idx="3"/>
            <a:endCxn id="36" idx="1"/>
          </p:cNvCxnSpPr>
          <p:nvPr/>
        </p:nvCxnSpPr>
        <p:spPr>
          <a:xfrm>
            <a:off x="2411760" y="1400581"/>
            <a:ext cx="2304256" cy="108012"/>
          </a:xfrm>
          <a:prstGeom prst="bentConnector3">
            <a:avLst>
              <a:gd name="adj1" fmla="val 50000"/>
            </a:avLst>
          </a:prstGeom>
          <a:ln w="19050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Прямоугольник 41"/>
          <p:cNvSpPr/>
          <p:nvPr/>
        </p:nvSpPr>
        <p:spPr>
          <a:xfrm>
            <a:off x="7132240" y="1328573"/>
            <a:ext cx="1512168" cy="36004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200" dirty="0" smtClean="0"/>
              <a:t>4607007333177</a:t>
            </a:r>
            <a:endParaRPr lang="ru-RU" sz="1200" dirty="0"/>
          </a:p>
        </p:txBody>
      </p:sp>
      <p:cxnSp>
        <p:nvCxnSpPr>
          <p:cNvPr id="43" name="Соединительная линия уступом 42"/>
          <p:cNvCxnSpPr>
            <a:stCxn id="6" idx="2"/>
            <a:endCxn id="8" idx="0"/>
          </p:cNvCxnSpPr>
          <p:nvPr/>
        </p:nvCxnSpPr>
        <p:spPr>
          <a:xfrm rot="5400000">
            <a:off x="3024154" y="765534"/>
            <a:ext cx="870093" cy="3881784"/>
          </a:xfrm>
          <a:prstGeom prst="bentConnector3">
            <a:avLst>
              <a:gd name="adj1" fmla="val 65326"/>
            </a:avLst>
          </a:prstGeom>
          <a:ln w="19050">
            <a:solidFill>
              <a:schemeClr val="accent2">
                <a:lumMod val="75000"/>
              </a:schemeClr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Прямоугольник 50"/>
          <p:cNvSpPr/>
          <p:nvPr/>
        </p:nvSpPr>
        <p:spPr>
          <a:xfrm>
            <a:off x="4716017" y="3212831"/>
            <a:ext cx="1368152" cy="36004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000" dirty="0" err="1" smtClean="0"/>
              <a:t>SelectedProduct</a:t>
            </a:r>
            <a:endParaRPr lang="ru-RU" sz="1000" dirty="0"/>
          </a:p>
        </p:txBody>
      </p:sp>
      <p:cxnSp>
        <p:nvCxnSpPr>
          <p:cNvPr id="56" name="Соединительная линия уступом 55"/>
          <p:cNvCxnSpPr>
            <a:stCxn id="8" idx="2"/>
            <a:endCxn id="51" idx="1"/>
          </p:cNvCxnSpPr>
          <p:nvPr/>
        </p:nvCxnSpPr>
        <p:spPr>
          <a:xfrm rot="5400000" flipH="1" flipV="1">
            <a:off x="2978773" y="1932385"/>
            <a:ext cx="276778" cy="3197709"/>
          </a:xfrm>
          <a:prstGeom prst="bentConnector4">
            <a:avLst>
              <a:gd name="adj1" fmla="val -82593"/>
              <a:gd name="adj2" fmla="val 64178"/>
            </a:avLst>
          </a:prstGeom>
          <a:ln w="19050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Соединительная линия уступом 56"/>
          <p:cNvCxnSpPr>
            <a:stCxn id="51" idx="2"/>
            <a:endCxn id="23" idx="0"/>
          </p:cNvCxnSpPr>
          <p:nvPr/>
        </p:nvCxnSpPr>
        <p:spPr>
          <a:xfrm rot="5400000">
            <a:off x="2768405" y="2309479"/>
            <a:ext cx="1368297" cy="3895081"/>
          </a:xfrm>
          <a:prstGeom prst="bentConnector3">
            <a:avLst>
              <a:gd name="adj1" fmla="val 61834"/>
            </a:avLst>
          </a:prstGeom>
          <a:ln w="19050">
            <a:solidFill>
              <a:schemeClr val="accent2">
                <a:lumMod val="75000"/>
              </a:schemeClr>
            </a:solidFill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Соединительная линия уступом 59"/>
          <p:cNvCxnSpPr>
            <a:stCxn id="23" idx="2"/>
            <a:endCxn id="48" idx="1"/>
          </p:cNvCxnSpPr>
          <p:nvPr/>
        </p:nvCxnSpPr>
        <p:spPr>
          <a:xfrm rot="16200000" flipH="1">
            <a:off x="3092512" y="4001740"/>
            <a:ext cx="252028" cy="3427028"/>
          </a:xfrm>
          <a:prstGeom prst="bentConnector2">
            <a:avLst/>
          </a:prstGeom>
          <a:ln w="19050"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656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9" grpId="0" animBg="1"/>
      <p:bldP spid="23" grpId="0" animBg="1"/>
      <p:bldP spid="31" grpId="0"/>
      <p:bldP spid="48" grpId="0" animBg="1"/>
      <p:bldP spid="49" grpId="0" animBg="1"/>
      <p:bldP spid="53" grpId="0"/>
      <p:bldP spid="36" grpId="0" animBg="1"/>
      <p:bldP spid="42" grpId="0" animBg="1"/>
      <p:bldP spid="51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0" y="1124744"/>
            <a:ext cx="9144000" cy="0"/>
          </a:xfrm>
          <a:prstGeom prst="line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61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527648" cy="936104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0" y="1196752"/>
            <a:ext cx="9144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</a:rPr>
              <a:t>средство разработки, внедрения и поддержки мобильных решений для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транспортных, складских, производственных и торговых систем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971600" y="1988840"/>
            <a:ext cx="799288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Быстрая разработка и интеграция практически с любыми учетными системами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Плюс 11"/>
          <p:cNvSpPr/>
          <p:nvPr/>
        </p:nvSpPr>
        <p:spPr>
          <a:xfrm>
            <a:off x="251520" y="1988840"/>
            <a:ext cx="648072" cy="648072"/>
          </a:xfrm>
          <a:prstGeom prst="mathPlus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971600" y="4049688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Создание как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</a:rPr>
              <a:t>онлайн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, так и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</a:rPr>
              <a:t>оффлайн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решений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6" name="Плюс 15"/>
          <p:cNvSpPr/>
          <p:nvPr/>
        </p:nvSpPr>
        <p:spPr>
          <a:xfrm>
            <a:off x="251520" y="2996952"/>
            <a:ext cx="648072" cy="648072"/>
          </a:xfrm>
          <a:prstGeom prst="mathPlus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71600" y="5085184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Высокая</a:t>
            </a: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надежность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8" name="Плюс 17"/>
          <p:cNvSpPr/>
          <p:nvPr/>
        </p:nvSpPr>
        <p:spPr>
          <a:xfrm>
            <a:off x="251520" y="4941168"/>
            <a:ext cx="648072" cy="648072"/>
          </a:xfrm>
          <a:prstGeom prst="mathPlus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971600" y="3068960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Максимальная </a:t>
            </a:r>
            <a:r>
              <a:rPr lang="ru-RU" sz="2400" b="1" dirty="0" err="1" smtClean="0">
                <a:solidFill>
                  <a:schemeClr val="tx2">
                    <a:lumMod val="75000"/>
                  </a:schemeClr>
                </a:solidFill>
              </a:rPr>
              <a:t>конфигурируемость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и гибкость настройки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0" name="Плюс 19"/>
          <p:cNvSpPr/>
          <p:nvPr/>
        </p:nvSpPr>
        <p:spPr>
          <a:xfrm>
            <a:off x="251520" y="4005064"/>
            <a:ext cx="648072" cy="648072"/>
          </a:xfrm>
          <a:prstGeom prst="mathPlus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971600" y="6021288"/>
            <a:ext cx="79928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Широкий спектр оборудования</a:t>
            </a:r>
            <a:endParaRPr lang="ru-RU" sz="2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22" name="Плюс 21"/>
          <p:cNvSpPr/>
          <p:nvPr/>
        </p:nvSpPr>
        <p:spPr>
          <a:xfrm>
            <a:off x="251520" y="5877272"/>
            <a:ext cx="648072" cy="648072"/>
          </a:xfrm>
          <a:prstGeom prst="mathPlus">
            <a:avLst/>
          </a:prstGeom>
          <a:ln w="38100"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400" b="1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6709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10149"/>
            <a:ext cx="9144000" cy="461665"/>
            <a:chOff x="0" y="836712"/>
            <a:chExt cx="9144000" cy="46166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836712"/>
              <a:ext cx="9144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cap="all" dirty="0" smtClean="0">
                  <a:solidFill>
                    <a:schemeClr val="tx2">
                      <a:lumMod val="75000"/>
                    </a:schemeClr>
                  </a:solidFill>
                </a:rPr>
                <a:t>Архитектура</a:t>
              </a:r>
              <a:r>
                <a:rPr lang="en-US" sz="2400" cap="all" dirty="0" smtClean="0">
                  <a:solidFill>
                    <a:schemeClr val="tx2">
                      <a:lumMod val="75000"/>
                    </a:schemeClr>
                  </a:solidFill>
                </a:rPr>
                <a:t>  </a:t>
              </a:r>
              <a:r>
                <a:rPr lang="ru-RU" sz="2400" cap="all" dirty="0" smtClean="0">
                  <a:solidFill>
                    <a:schemeClr val="tx2">
                      <a:lumMod val="75000"/>
                    </a:schemeClr>
                  </a:solidFill>
                </a:rPr>
                <a:t>обычного (БАТЧ) драйвера 1С</a:t>
              </a: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1268760"/>
              <a:ext cx="9144000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28185" y="898749"/>
            <a:ext cx="1584176" cy="123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7" name="Соединительная линия уступом 16"/>
          <p:cNvCxnSpPr>
            <a:stCxn id="34" idx="1"/>
            <a:endCxn id="40" idx="3"/>
          </p:cNvCxnSpPr>
          <p:nvPr/>
        </p:nvCxnSpPr>
        <p:spPr>
          <a:xfrm rot="10800000" flipV="1">
            <a:off x="4384210" y="3704112"/>
            <a:ext cx="1856515" cy="387"/>
          </a:xfrm>
          <a:prstGeom prst="bentConnector3">
            <a:avLst>
              <a:gd name="adj1" fmla="val 50000"/>
            </a:avLst>
          </a:prstGeom>
          <a:ln w="63500">
            <a:gradFill>
              <a:gsLst>
                <a:gs pos="0">
                  <a:schemeClr val="tx2">
                    <a:lumMod val="50000"/>
                  </a:schemeClr>
                </a:gs>
                <a:gs pos="8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  <a:headEnd type="none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9" name="Группа 28"/>
          <p:cNvGrpSpPr/>
          <p:nvPr/>
        </p:nvGrpSpPr>
        <p:grpSpPr>
          <a:xfrm>
            <a:off x="515295" y="3223214"/>
            <a:ext cx="1294901" cy="1143030"/>
            <a:chOff x="785786" y="4286256"/>
            <a:chExt cx="1052087" cy="928694"/>
          </a:xfrm>
        </p:grpSpPr>
        <p:pic>
          <p:nvPicPr>
            <p:cNvPr id="30" name="Picture 4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100000" l="0" r="100000">
                          <a14:foregroundMark x1="31579" y1="33000" x2="31579" y2="33000"/>
                          <a14:foregroundMark x1="31579" y1="41000" x2="31579" y2="41000"/>
                          <a14:foregroundMark x1="26316" y1="14500" x2="33333" y2="45000"/>
                          <a14:foregroundMark x1="86842" y1="45500" x2="86842" y2="45500"/>
                          <a14:foregroundMark x1="92982" y1="52500" x2="92982" y2="52500"/>
                          <a14:foregroundMark x1="93860" y1="48000" x2="92982" y2="51500"/>
                          <a14:foregroundMark x1="80702" y1="43500" x2="92105" y2="53500"/>
                          <a14:foregroundMark x1="32456" y1="35500" x2="32456" y2="35500"/>
                        </a14:backgroundRemoval>
                      </a14:imgEffect>
                    </a14:imgLayer>
                  </a14:imgProps>
                </a:ext>
              </a:extLst>
            </a:blip>
            <a:srcRect r="-12599"/>
            <a:stretch>
              <a:fillRect/>
            </a:stretch>
          </p:blipFill>
          <p:spPr bwMode="auto">
            <a:xfrm>
              <a:off x="785786" y="4286256"/>
              <a:ext cx="550863" cy="858838"/>
            </a:xfrm>
            <a:prstGeom prst="rect">
              <a:avLst/>
            </a:prstGeom>
            <a:noFill/>
          </p:spPr>
        </p:pic>
        <p:pic>
          <p:nvPicPr>
            <p:cNvPr id="31" name="Picture 13" descr="C:\[TeamFoundation]\Mobile SMARTS 2008\WHClient20\Cleverence.MSClient.Resources\Images\logotype.png"/>
            <p:cNvPicPr>
              <a:picLocks noChangeAspect="1" noChangeArrowheads="1"/>
            </p:cNvPicPr>
            <p:nvPr/>
          </p:nvPicPr>
          <p:blipFill>
            <a:blip r:embed="rId5" cstate="print">
              <a:lum bright="-20000" contrast="30000"/>
            </a:blip>
            <a:srcRect/>
            <a:stretch>
              <a:fillRect/>
            </a:stretch>
          </p:blipFill>
          <p:spPr bwMode="auto">
            <a:xfrm>
              <a:off x="1214414" y="4929198"/>
              <a:ext cx="623459" cy="285752"/>
            </a:xfrm>
            <a:prstGeom prst="rect">
              <a:avLst/>
            </a:prstGeom>
            <a:noFill/>
          </p:spPr>
        </p:pic>
        <p:pic>
          <p:nvPicPr>
            <p:cNvPr id="32" name="Picture 16" descr="C:\Documents and Settings\Evgeniy\My Documents\usb_logo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22667" b="75333" l="22286" r="74286">
                          <a14:foregroundMark x1="31429" y1="43333" x2="31429" y2="43333"/>
                          <a14:foregroundMark x1="52000" y1="39333" x2="52000" y2="39333"/>
                          <a14:foregroundMark x1="58857" y1="41333" x2="58857" y2="41333"/>
                        </a14:backgroundRemoval>
                      </a14:imgEffect>
                    </a14:imgLayer>
                  </a14:imgProps>
                </a:ext>
              </a:extLst>
            </a:blip>
            <a:srcRect l="22349" t="23894" r="24392" b="24533"/>
            <a:stretch>
              <a:fillRect/>
            </a:stretch>
          </p:blipFill>
          <p:spPr bwMode="auto">
            <a:xfrm>
              <a:off x="1357290" y="4500570"/>
              <a:ext cx="430350" cy="357190"/>
            </a:xfrm>
            <a:prstGeom prst="rect">
              <a:avLst/>
            </a:prstGeom>
            <a:noFill/>
          </p:spPr>
        </p:pic>
      </p:grpSp>
      <p:grpSp>
        <p:nvGrpSpPr>
          <p:cNvPr id="33" name="Группа 32"/>
          <p:cNvGrpSpPr/>
          <p:nvPr/>
        </p:nvGrpSpPr>
        <p:grpSpPr>
          <a:xfrm>
            <a:off x="6240724" y="3525518"/>
            <a:ext cx="1571636" cy="357190"/>
            <a:chOff x="6715140" y="2357430"/>
            <a:chExt cx="1571636" cy="357190"/>
          </a:xfrm>
        </p:grpSpPr>
        <p:sp>
          <p:nvSpPr>
            <p:cNvPr id="34" name="Скругленный прямоугольник 33"/>
            <p:cNvSpPr/>
            <p:nvPr/>
          </p:nvSpPr>
          <p:spPr>
            <a:xfrm>
              <a:off x="6715140" y="2357430"/>
              <a:ext cx="1571636" cy="35719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508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900" b="1" dirty="0" smtClean="0">
                  <a:solidFill>
                    <a:schemeClr val="accent6">
                      <a:lumMod val="50000"/>
                    </a:schemeClr>
                  </a:solidFill>
                </a:rPr>
                <a:t>Mobile SMARTS COM</a:t>
              </a:r>
              <a:endParaRPr lang="ru-RU" sz="9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pic>
          <p:nvPicPr>
            <p:cNvPr id="35" name="Picture 9"/>
            <p:cNvPicPr>
              <a:picLocks noChangeAspect="1" noChangeArrowheads="1"/>
            </p:cNvPicPr>
            <p:nvPr/>
          </p:nvPicPr>
          <p:blipFill>
            <a:blip r:embed="rId8" cstate="print">
              <a:lum/>
            </a:blip>
            <a:srcRect l="5999" t="6667" r="4668" b="6000"/>
            <a:stretch>
              <a:fillRect/>
            </a:stretch>
          </p:blipFill>
          <p:spPr bwMode="auto">
            <a:xfrm>
              <a:off x="6856395" y="2432055"/>
              <a:ext cx="219222" cy="214314"/>
            </a:xfrm>
            <a:prstGeom prst="rect">
              <a:avLst/>
            </a:prstGeom>
            <a:noFill/>
            <a:effectLst>
              <a:outerShdw dist="50800" dir="5400000" algn="ctr" rotWithShape="0">
                <a:srgbClr val="000000">
                  <a:alpha val="0"/>
                </a:srgbClr>
              </a:outerShdw>
            </a:effectLst>
            <a:scene3d>
              <a:camera prst="isometricLeftDown">
                <a:rot lat="600000" lon="1200000" rev="0"/>
              </a:camera>
              <a:lightRig rig="threePt" dir="t"/>
            </a:scene3d>
            <a:sp3d>
              <a:bevelT w="0" h="0"/>
              <a:bevelB w="12700" h="31750"/>
            </a:sp3d>
          </p:spPr>
        </p:pic>
      </p:grpSp>
      <p:grpSp>
        <p:nvGrpSpPr>
          <p:cNvPr id="45" name="Группа 44"/>
          <p:cNvGrpSpPr/>
          <p:nvPr/>
        </p:nvGrpSpPr>
        <p:grpSpPr>
          <a:xfrm>
            <a:off x="6455038" y="2344968"/>
            <a:ext cx="1717362" cy="1372064"/>
            <a:chOff x="6455038" y="1885328"/>
            <a:chExt cx="2008732" cy="1604850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6455038" y="1989980"/>
              <a:ext cx="1357322" cy="1500198"/>
              <a:chOff x="6000760" y="1643050"/>
              <a:chExt cx="1357322" cy="1500198"/>
            </a:xfrm>
          </p:grpSpPr>
          <p:pic>
            <p:nvPicPr>
              <p:cNvPr id="9" name="Picture 2"/>
              <p:cNvPicPr>
                <a:picLocks noChangeAspect="1" noChangeArrowheads="1"/>
              </p:cNvPicPr>
              <p:nvPr/>
            </p:nvPicPr>
            <p:blipFill>
              <a:blip r:embed="rId9" cstate="print">
                <a:extLst>
                  <a:ext uri="{BEBA8EAE-BF5A-486C-A8C5-ECC9F3942E4B}">
                    <a14:imgProps xmlns:a14="http://schemas.microsoft.com/office/drawing/2010/main">
                      <a14:imgLayer r:embed="rId10">
                        <a14:imgEffect>
                          <a14:backgroundRemoval t="0" b="100000" l="0" r="89706"/>
                        </a14:imgEffect>
                      </a14:imgLayer>
                    </a14:imgProps>
                  </a:ext>
                </a:extLst>
              </a:blip>
              <a:srcRect l="-11143" r="-14595" b="-21153"/>
              <a:stretch>
                <a:fillRect/>
              </a:stretch>
            </p:blipFill>
            <p:spPr bwMode="auto">
              <a:xfrm>
                <a:off x="6000760" y="1643050"/>
                <a:ext cx="1298982" cy="1500198"/>
              </a:xfrm>
              <a:prstGeom prst="rect">
                <a:avLst/>
              </a:prstGeom>
              <a:noFill/>
            </p:spPr>
          </p:pic>
          <p:sp>
            <p:nvSpPr>
              <p:cNvPr id="10" name="Text Box 8"/>
              <p:cNvSpPr txBox="1">
                <a:spLocks noChangeArrowheads="1"/>
              </p:cNvSpPr>
              <p:nvPr/>
            </p:nvSpPr>
            <p:spPr bwMode="auto">
              <a:xfrm>
                <a:off x="6072198" y="2786058"/>
                <a:ext cx="1285884" cy="287349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ts val="1000"/>
                  </a:spcAft>
                  <a:buClrTx/>
                  <a:buSzTx/>
                  <a:buFontTx/>
                  <a:buNone/>
                  <a:tabLst/>
                </a:pPr>
                <a:endPara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endParaRPr>
              </a:p>
            </p:txBody>
          </p:sp>
        </p:grpSp>
        <p:pic>
          <p:nvPicPr>
            <p:cNvPr id="41" name="Picture 12" descr="«1С:Предприятие 8»"/>
            <p:cNvPicPr>
              <a:picLocks noChangeAspect="1" noChangeArrowheads="1"/>
            </p:cNvPicPr>
            <p:nvPr/>
          </p:nvPicPr>
          <p:blipFill>
            <a:blip r:embed="rId11" cstate="print"/>
            <a:srcRect/>
            <a:stretch>
              <a:fillRect/>
            </a:stretch>
          </p:blipFill>
          <p:spPr bwMode="auto">
            <a:xfrm>
              <a:off x="7344308" y="1885328"/>
              <a:ext cx="1119462" cy="608708"/>
            </a:xfrm>
            <a:prstGeom prst="rect">
              <a:avLst/>
            </a:prstGeom>
            <a:noFill/>
          </p:spPr>
        </p:pic>
      </p:grpSp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6300192" y="548680"/>
            <a:ext cx="1512168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rgbClr val="436BA7"/>
                </a:solidFill>
                <a:latin typeface="AGLettericaCondensedLight" charset="-52"/>
              </a:rPr>
              <a:t>Конфигуратор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5" name="Скругленный прямоугольник 74"/>
          <p:cNvSpPr/>
          <p:nvPr/>
        </p:nvSpPr>
        <p:spPr>
          <a:xfrm>
            <a:off x="1547664" y="1847104"/>
            <a:ext cx="2336662" cy="285752"/>
          </a:xfrm>
          <a:prstGeom prst="round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Прямая работа</a:t>
            </a:r>
            <a:endParaRPr lang="ru-RU" dirty="0"/>
          </a:p>
        </p:txBody>
      </p:sp>
      <p:grpSp>
        <p:nvGrpSpPr>
          <p:cNvPr id="50" name="Группа 49"/>
          <p:cNvGrpSpPr/>
          <p:nvPr/>
        </p:nvGrpSpPr>
        <p:grpSpPr>
          <a:xfrm>
            <a:off x="854294" y="3882708"/>
            <a:ext cx="6172248" cy="2714644"/>
            <a:chOff x="854294" y="3882708"/>
            <a:chExt cx="6172248" cy="2714644"/>
          </a:xfrm>
        </p:grpSpPr>
        <p:pic>
          <p:nvPicPr>
            <p:cNvPr id="1026" name="Picture 2" descr="http://gh33da.com/3DIcons/Open_Folder/Open_Folder.png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72000" y="4945728"/>
              <a:ext cx="857256" cy="8572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http://www.cleverence.ru/ru/webpages/mobile-smarts/mobile-smarts-1c-11.png"/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07704" y="5420155"/>
              <a:ext cx="2247900" cy="7143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66" name="Соединительная линия уступом 65"/>
            <p:cNvCxnSpPr>
              <a:stCxn id="1028" idx="1"/>
              <a:endCxn id="30" idx="2"/>
            </p:cNvCxnSpPr>
            <p:nvPr/>
          </p:nvCxnSpPr>
          <p:spPr>
            <a:xfrm rot="10800000">
              <a:off x="854294" y="4280267"/>
              <a:ext cx="1053410" cy="1497077"/>
            </a:xfrm>
            <a:prstGeom prst="bentConnector2">
              <a:avLst/>
            </a:prstGeom>
            <a:ln w="38100">
              <a:gradFill>
                <a:gsLst>
                  <a:gs pos="0">
                    <a:schemeClr val="tx2">
                      <a:lumMod val="50000"/>
                    </a:schemeClr>
                  </a:gs>
                  <a:gs pos="75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0"/>
              </a:gradFill>
              <a:headEnd type="none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6" name="Скругленный прямоугольник 75"/>
            <p:cNvSpPr/>
            <p:nvPr/>
          </p:nvSpPr>
          <p:spPr>
            <a:xfrm>
              <a:off x="2209809" y="6311600"/>
              <a:ext cx="3569476" cy="285752"/>
            </a:xfrm>
            <a:prstGeom prst="roundRect">
              <a:avLst>
                <a:gd name="adj" fmla="val 50000"/>
              </a:avLst>
            </a:prstGeom>
            <a:solidFill>
              <a:schemeClr val="accent1">
                <a:lumMod val="60000"/>
                <a:lumOff val="40000"/>
              </a:schemeClr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dirty="0" smtClean="0"/>
                <a:t>Работа при удаленном доступе</a:t>
              </a:r>
              <a:endParaRPr lang="ru-RU" dirty="0"/>
            </a:p>
          </p:txBody>
        </p:sp>
        <p:cxnSp>
          <p:nvCxnSpPr>
            <p:cNvPr id="27" name="Соединительная линия уступом 26"/>
            <p:cNvCxnSpPr>
              <a:stCxn id="1026" idx="0"/>
              <a:endCxn id="1028" idx="0"/>
            </p:cNvCxnSpPr>
            <p:nvPr/>
          </p:nvCxnSpPr>
          <p:spPr>
            <a:xfrm rot="16200000" flipH="1" flipV="1">
              <a:off x="3778927" y="4198454"/>
              <a:ext cx="474427" cy="1968974"/>
            </a:xfrm>
            <a:prstGeom prst="bentConnector3">
              <a:avLst>
                <a:gd name="adj1" fmla="val -48184"/>
              </a:avLst>
            </a:prstGeom>
            <a:ln w="38100">
              <a:gradFill>
                <a:gsLst>
                  <a:gs pos="87000">
                    <a:srgbClr val="697B96"/>
                  </a:gs>
                  <a:gs pos="0">
                    <a:schemeClr val="tx2">
                      <a:lumMod val="50000"/>
                    </a:schemeClr>
                  </a:gs>
                  <a:gs pos="10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0"/>
              </a:gradFill>
              <a:headEnd type="none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Соединительная линия уступом 36"/>
            <p:cNvCxnSpPr>
              <a:stCxn id="1028" idx="3"/>
              <a:endCxn id="1026" idx="2"/>
            </p:cNvCxnSpPr>
            <p:nvPr/>
          </p:nvCxnSpPr>
          <p:spPr>
            <a:xfrm>
              <a:off x="4155604" y="5777343"/>
              <a:ext cx="845024" cy="25641"/>
            </a:xfrm>
            <a:prstGeom prst="bentConnector4">
              <a:avLst>
                <a:gd name="adj1" fmla="val 24638"/>
                <a:gd name="adj2" fmla="val 991541"/>
              </a:avLst>
            </a:prstGeom>
            <a:ln w="38100">
              <a:gradFill>
                <a:gsLst>
                  <a:gs pos="0">
                    <a:schemeClr val="tx2">
                      <a:lumMod val="50000"/>
                    </a:schemeClr>
                  </a:gs>
                  <a:gs pos="10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0"/>
              </a:gradFill>
              <a:headEnd type="none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Соединительная линия уступом 37"/>
            <p:cNvCxnSpPr>
              <a:stCxn id="34" idx="2"/>
              <a:endCxn id="1026" idx="3"/>
            </p:cNvCxnSpPr>
            <p:nvPr/>
          </p:nvCxnSpPr>
          <p:spPr>
            <a:xfrm rot="5400000">
              <a:off x="5482075" y="3829889"/>
              <a:ext cx="1491648" cy="1597286"/>
            </a:xfrm>
            <a:prstGeom prst="bentConnector2">
              <a:avLst/>
            </a:prstGeom>
            <a:ln w="38100">
              <a:gradFill>
                <a:gsLst>
                  <a:gs pos="0">
                    <a:schemeClr val="tx2">
                      <a:lumMod val="50000"/>
                    </a:schemeClr>
                  </a:gs>
                  <a:gs pos="87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0"/>
              </a:gradFill>
              <a:headEnd type="none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0" name="Picture 2" descr="http://gh33da.com/3DIcons/Open_Folder/Open_Folder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885" y="3314838"/>
            <a:ext cx="779324" cy="779324"/>
          </a:xfrm>
          <a:prstGeom prst="rect">
            <a:avLst/>
          </a:prstGeom>
          <a:noFill/>
          <a:ln w="25400" cmpd="sng">
            <a:solidFill>
              <a:schemeClr val="tx2">
                <a:lumMod val="20000"/>
                <a:lumOff val="80000"/>
              </a:schemeClr>
            </a:solidFill>
            <a:prstDash val="dash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2" name="Соединительная линия уступом 41"/>
          <p:cNvCxnSpPr>
            <a:stCxn id="40" idx="1"/>
            <a:endCxn id="32" idx="3"/>
          </p:cNvCxnSpPr>
          <p:nvPr/>
        </p:nvCxnSpPr>
        <p:spPr>
          <a:xfrm rot="10800000" flipV="1">
            <a:off x="1748371" y="3704500"/>
            <a:ext cx="1856515" cy="2304"/>
          </a:xfrm>
          <a:prstGeom prst="bentConnector3">
            <a:avLst>
              <a:gd name="adj1" fmla="val 50000"/>
            </a:avLst>
          </a:prstGeom>
          <a:ln w="63500">
            <a:gradFill>
              <a:gsLst>
                <a:gs pos="0">
                  <a:schemeClr val="tx2">
                    <a:lumMod val="50000"/>
                  </a:schemeClr>
                </a:gs>
                <a:gs pos="8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  <a:headEnd type="none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Соединительная линия уступом 47"/>
          <p:cNvCxnSpPr>
            <a:stCxn id="15" idx="1"/>
            <a:endCxn id="40" idx="0"/>
          </p:cNvCxnSpPr>
          <p:nvPr/>
        </p:nvCxnSpPr>
        <p:spPr>
          <a:xfrm rot="10800000" flipV="1">
            <a:off x="3994547" y="1515802"/>
            <a:ext cx="2233638" cy="1799035"/>
          </a:xfrm>
          <a:prstGeom prst="bentConnector2">
            <a:avLst/>
          </a:prstGeom>
          <a:ln w="63500">
            <a:gradFill>
              <a:gsLst>
                <a:gs pos="0">
                  <a:schemeClr val="tx2">
                    <a:lumMod val="50000"/>
                  </a:schemeClr>
                </a:gs>
                <a:gs pos="8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  <a:headEnd type="none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6038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10149"/>
            <a:ext cx="9144000" cy="461665"/>
            <a:chOff x="0" y="836712"/>
            <a:chExt cx="9144000" cy="46166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836712"/>
              <a:ext cx="9144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cap="all" dirty="0" smtClean="0">
                  <a:solidFill>
                    <a:schemeClr val="tx2">
                      <a:lumMod val="75000"/>
                    </a:schemeClr>
                  </a:solidFill>
                </a:rPr>
                <a:t>Архитектура </a:t>
              </a:r>
              <a:r>
                <a:rPr lang="en-US" sz="2400" cap="all" dirty="0" smtClean="0">
                  <a:solidFill>
                    <a:schemeClr val="tx2">
                      <a:lumMod val="75000"/>
                    </a:schemeClr>
                  </a:solidFill>
                </a:rPr>
                <a:t>WI-FI </a:t>
              </a:r>
              <a:r>
                <a:rPr lang="ru-RU" sz="2400" cap="all" dirty="0" smtClean="0">
                  <a:solidFill>
                    <a:schemeClr val="tx2">
                      <a:lumMod val="75000"/>
                    </a:schemeClr>
                  </a:solidFill>
                </a:rPr>
                <a:t>драйвера 1С</a:t>
              </a:r>
              <a:endParaRPr lang="en-US" sz="2400" cap="all" dirty="0" smtClean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1268760"/>
              <a:ext cx="9144000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7"/>
          <p:cNvGrpSpPr/>
          <p:nvPr/>
        </p:nvGrpSpPr>
        <p:grpSpPr>
          <a:xfrm>
            <a:off x="6455038" y="1196752"/>
            <a:ext cx="1357322" cy="1500198"/>
            <a:chOff x="6000760" y="1643050"/>
            <a:chExt cx="1357322" cy="1500198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rcRect l="-11143" r="-14595" b="-21153"/>
            <a:stretch>
              <a:fillRect/>
            </a:stretch>
          </p:blipFill>
          <p:spPr bwMode="auto">
            <a:xfrm>
              <a:off x="6000760" y="1643050"/>
              <a:ext cx="1298982" cy="1500198"/>
            </a:xfrm>
            <a:prstGeom prst="rect">
              <a:avLst/>
            </a:prstGeom>
            <a:noFill/>
          </p:spPr>
        </p:pic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6072198" y="2786058"/>
              <a:ext cx="1285884" cy="287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3568448" y="2803728"/>
            <a:ext cx="1298982" cy="1893827"/>
            <a:chOff x="3571868" y="2500306"/>
            <a:chExt cx="1298982" cy="1893827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/>
                      </a14:imgEffect>
                    </a14:imgLayer>
                  </a14:imgProps>
                </a:ext>
              </a:extLst>
            </a:blip>
            <a:srcRect l="-11143" r="-14595" b="-21153"/>
            <a:stretch>
              <a:fillRect/>
            </a:stretch>
          </p:blipFill>
          <p:spPr bwMode="auto">
            <a:xfrm>
              <a:off x="3571868" y="2500306"/>
              <a:ext cx="1298982" cy="1500198"/>
            </a:xfrm>
            <a:prstGeom prst="rect">
              <a:avLst/>
            </a:prstGeom>
            <a:noFill/>
          </p:spPr>
        </p:pic>
        <p:pic>
          <p:nvPicPr>
            <p:cNvPr id="13" name="Picture 9"/>
            <p:cNvPicPr>
              <a:picLocks noChangeAspect="1" noChangeArrowheads="1"/>
            </p:cNvPicPr>
            <p:nvPr/>
          </p:nvPicPr>
          <p:blipFill>
            <a:blip r:embed="rId4" cstate="print"/>
            <a:srcRect l="5999" t="6667" r="4668" b="6000"/>
            <a:stretch>
              <a:fillRect/>
            </a:stretch>
          </p:blipFill>
          <p:spPr bwMode="auto">
            <a:xfrm>
              <a:off x="4429124" y="3571876"/>
              <a:ext cx="365370" cy="357190"/>
            </a:xfrm>
            <a:prstGeom prst="rect">
              <a:avLst/>
            </a:prstGeom>
            <a:noFill/>
            <a:effectLst>
              <a:outerShdw dist="50800" dir="5400000" algn="ctr" rotWithShape="0">
                <a:srgbClr val="000000">
                  <a:alpha val="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0" h="0"/>
            </a:sp3d>
          </p:spPr>
        </p:pic>
        <p:pic>
          <p:nvPicPr>
            <p:cNvPr id="14" name="Picture 10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4397125" y="3988792"/>
              <a:ext cx="408237" cy="405341"/>
            </a:xfrm>
            <a:prstGeom prst="rect">
              <a:avLst/>
            </a:prstGeom>
            <a:noFill/>
          </p:spPr>
        </p:pic>
      </p:grpSp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711720" y="4946868"/>
            <a:ext cx="1834045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backgroundRemoval t="0" b="100000" l="0" r="100000">
                        <a14:foregroundMark x1="20183" y1="71560" x2="20183" y2="71560"/>
                        <a14:foregroundMark x1="77982" y1="18349" x2="77982" y2="18349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139952" y="5661248"/>
            <a:ext cx="928694" cy="928694"/>
          </a:xfrm>
          <a:prstGeom prst="rect">
            <a:avLst/>
          </a:prstGeom>
          <a:noFill/>
        </p:spPr>
      </p:pic>
      <p:grpSp>
        <p:nvGrpSpPr>
          <p:cNvPr id="21" name="Группа 20"/>
          <p:cNvGrpSpPr/>
          <p:nvPr/>
        </p:nvGrpSpPr>
        <p:grpSpPr>
          <a:xfrm>
            <a:off x="179512" y="5301208"/>
            <a:ext cx="1412465" cy="1224136"/>
            <a:chOff x="785786" y="1857364"/>
            <a:chExt cx="1071570" cy="928694"/>
          </a:xfrm>
        </p:grpSpPr>
        <p:pic>
          <p:nvPicPr>
            <p:cNvPr id="22" name="Picture 6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-12599"/>
            <a:stretch>
              <a:fillRect/>
            </a:stretch>
          </p:blipFill>
          <p:spPr bwMode="auto">
            <a:xfrm>
              <a:off x="785786" y="1857364"/>
              <a:ext cx="550863" cy="858838"/>
            </a:xfrm>
            <a:prstGeom prst="rect">
              <a:avLst/>
            </a:prstGeom>
            <a:noFill/>
          </p:spPr>
        </p:pic>
        <p:pic>
          <p:nvPicPr>
            <p:cNvPr id="23" name="Picture 13" descr="C:\[TeamFoundation]\Mobile SMARTS 2008\WHClient20\Cleverence.MSClient.Resources\Images\logotype.png"/>
            <p:cNvPicPr>
              <a:picLocks noChangeAspect="1" noChangeArrowheads="1"/>
            </p:cNvPicPr>
            <p:nvPr/>
          </p:nvPicPr>
          <p:blipFill>
            <a:blip r:embed="rId10" cstate="print">
              <a:lum bright="-20000" contrast="30000"/>
            </a:blip>
            <a:srcRect/>
            <a:stretch>
              <a:fillRect/>
            </a:stretch>
          </p:blipFill>
          <p:spPr bwMode="auto">
            <a:xfrm>
              <a:off x="1214414" y="2500306"/>
              <a:ext cx="623459" cy="285752"/>
            </a:xfrm>
            <a:prstGeom prst="rect">
              <a:avLst/>
            </a:prstGeom>
            <a:noFill/>
          </p:spPr>
        </p:pic>
        <p:pic>
          <p:nvPicPr>
            <p:cNvPr id="24" name="Picture 14" descr="C:\Documents and Settings\Evgeniy\My Documents\gprs_logo.gif"/>
            <p:cNvPicPr>
              <a:picLocks noChangeAspect="1" noChangeArrowheads="1"/>
            </p:cNvPicPr>
            <p:nvPr/>
          </p:nvPicPr>
          <p:blipFill>
            <a:blip r:embed="rId11" cstate="print">
              <a:extLst>
                <a:ext uri="{BEBA8EAE-BF5A-486C-A8C5-ECC9F3942E4B}">
                  <a14:imgProps xmlns:a14="http://schemas.microsoft.com/office/drawing/2010/main">
                    <a14:imgLayer r:embed="rId12">
                      <a14:imgEffect>
                        <a14:backgroundRemoval t="0" b="100000" l="0" r="100000">
                          <a14:foregroundMark x1="80000" y1="6818" x2="80000" y2="6818"/>
                          <a14:foregroundMark x1="85333" y1="22727" x2="85333" y2="22727"/>
                          <a14:foregroundMark x1="81333" y1="31818" x2="81333" y2="31818"/>
                        </a14:backgroundRemoval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7290" y="2071678"/>
              <a:ext cx="500066" cy="293372"/>
            </a:xfrm>
            <a:prstGeom prst="rect">
              <a:avLst/>
            </a:prstGeom>
            <a:noFill/>
          </p:spPr>
        </p:pic>
      </p:grpSp>
      <p:grpSp>
        <p:nvGrpSpPr>
          <p:cNvPr id="25" name="Группа 24"/>
          <p:cNvGrpSpPr/>
          <p:nvPr/>
        </p:nvGrpSpPr>
        <p:grpSpPr>
          <a:xfrm>
            <a:off x="251520" y="3140968"/>
            <a:ext cx="1411370" cy="1152128"/>
            <a:chOff x="785786" y="3214686"/>
            <a:chExt cx="1052087" cy="858838"/>
          </a:xfrm>
        </p:grpSpPr>
        <p:pic>
          <p:nvPicPr>
            <p:cNvPr id="26" name="Picture 3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-12599"/>
            <a:stretch>
              <a:fillRect/>
            </a:stretch>
          </p:blipFill>
          <p:spPr bwMode="auto">
            <a:xfrm>
              <a:off x="785786" y="3214686"/>
              <a:ext cx="550863" cy="858838"/>
            </a:xfrm>
            <a:prstGeom prst="rect">
              <a:avLst/>
            </a:prstGeom>
            <a:noFill/>
          </p:spPr>
        </p:pic>
        <p:pic>
          <p:nvPicPr>
            <p:cNvPr id="27" name="Picture 13" descr="C:\[TeamFoundation]\Mobile SMARTS 2008\WHClient20\Cleverence.MSClient.Resources\Images\logotype.png"/>
            <p:cNvPicPr>
              <a:picLocks noChangeAspect="1" noChangeArrowheads="1"/>
            </p:cNvPicPr>
            <p:nvPr/>
          </p:nvPicPr>
          <p:blipFill>
            <a:blip r:embed="rId10" cstate="print">
              <a:lum bright="-20000" contrast="30000"/>
            </a:blip>
            <a:srcRect/>
            <a:stretch>
              <a:fillRect/>
            </a:stretch>
          </p:blipFill>
          <p:spPr bwMode="auto">
            <a:xfrm>
              <a:off x="1214414" y="3786190"/>
              <a:ext cx="623459" cy="285752"/>
            </a:xfrm>
            <a:prstGeom prst="rect">
              <a:avLst/>
            </a:prstGeom>
            <a:noFill/>
          </p:spPr>
        </p:pic>
        <p:pic>
          <p:nvPicPr>
            <p:cNvPr id="28" name="Picture 15" descr="C:\Documents and Settings\Evgeniy\My Documents\wifi logo.gif"/>
            <p:cNvPicPr>
              <a:picLocks noChangeAspect="1" noChangeArrowheads="1"/>
            </p:cNvPicPr>
            <p:nvPr/>
          </p:nvPicPr>
          <p:blipFill>
            <a:blip r:embed="rId13" cstate="print"/>
            <a:srcRect/>
            <a:stretch>
              <a:fillRect/>
            </a:stretch>
          </p:blipFill>
          <p:spPr bwMode="auto">
            <a:xfrm>
              <a:off x="1357290" y="3393489"/>
              <a:ext cx="476253" cy="214314"/>
            </a:xfrm>
            <a:prstGeom prst="rect">
              <a:avLst/>
            </a:prstGeom>
            <a:noFill/>
          </p:spPr>
        </p:pic>
      </p:grpSp>
      <p:grpSp>
        <p:nvGrpSpPr>
          <p:cNvPr id="29" name="Группа 28"/>
          <p:cNvGrpSpPr/>
          <p:nvPr/>
        </p:nvGrpSpPr>
        <p:grpSpPr>
          <a:xfrm>
            <a:off x="251520" y="1268760"/>
            <a:ext cx="1294901" cy="1143030"/>
            <a:chOff x="785786" y="4286256"/>
            <a:chExt cx="1052087" cy="928694"/>
          </a:xfrm>
        </p:grpSpPr>
        <p:pic>
          <p:nvPicPr>
            <p:cNvPr id="30" name="Picture 4"/>
            <p:cNvPicPr>
              <a:picLocks noChangeAspect="1" noChangeArrowheads="1"/>
            </p:cNvPicPr>
            <p:nvPr/>
          </p:nvPicPr>
          <p:blipFill>
            <a:blip r:embed="rId9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-12599"/>
            <a:stretch>
              <a:fillRect/>
            </a:stretch>
          </p:blipFill>
          <p:spPr bwMode="auto">
            <a:xfrm>
              <a:off x="785786" y="4286256"/>
              <a:ext cx="550863" cy="858838"/>
            </a:xfrm>
            <a:prstGeom prst="rect">
              <a:avLst/>
            </a:prstGeom>
            <a:noFill/>
          </p:spPr>
        </p:pic>
        <p:pic>
          <p:nvPicPr>
            <p:cNvPr id="31" name="Picture 13" descr="C:\[TeamFoundation]\Mobile SMARTS 2008\WHClient20\Cleverence.MSClient.Resources\Images\logotype.png"/>
            <p:cNvPicPr>
              <a:picLocks noChangeAspect="1" noChangeArrowheads="1"/>
            </p:cNvPicPr>
            <p:nvPr/>
          </p:nvPicPr>
          <p:blipFill>
            <a:blip r:embed="rId10" cstate="print">
              <a:lum bright="-20000" contrast="30000"/>
            </a:blip>
            <a:srcRect/>
            <a:stretch>
              <a:fillRect/>
            </a:stretch>
          </p:blipFill>
          <p:spPr bwMode="auto">
            <a:xfrm>
              <a:off x="1214414" y="4929198"/>
              <a:ext cx="623459" cy="285752"/>
            </a:xfrm>
            <a:prstGeom prst="rect">
              <a:avLst/>
            </a:prstGeom>
            <a:noFill/>
          </p:spPr>
        </p:pic>
        <p:pic>
          <p:nvPicPr>
            <p:cNvPr id="32" name="Picture 16" descr="C:\Documents and Settings\Evgeniy\My Documents\usb_logo.jpg"/>
            <p:cNvPicPr>
              <a:picLocks noChangeAspect="1" noChangeArrowheads="1"/>
            </p:cNvPicPr>
            <p:nvPr/>
          </p:nvPicPr>
          <p:blipFill>
            <a:blip r:embed="rId14" cstate="print">
              <a:extLst>
                <a:ext uri="{BEBA8EAE-BF5A-486C-A8C5-ECC9F3942E4B}">
                  <a14:imgProps xmlns:a14="http://schemas.microsoft.com/office/drawing/2010/main">
                    <a14:imgLayer r:embed="rId15">
                      <a14:imgEffect>
                        <a14:backgroundRemoval t="24000" b="80667" l="13143" r="77143">
                          <a14:foregroundMark x1="32000" y1="42000" x2="32000" y2="42000"/>
                          <a14:foregroundMark x1="49143" y1="40000" x2="49143" y2="40000"/>
                          <a14:foregroundMark x1="58857" y1="39333" x2="58857" y2="39333"/>
                        </a14:backgroundRemoval>
                      </a14:imgEffect>
                    </a14:imgLayer>
                  </a14:imgProps>
                </a:ext>
              </a:extLst>
            </a:blip>
            <a:srcRect l="22349" t="23894" r="24392" b="24533"/>
            <a:stretch>
              <a:fillRect/>
            </a:stretch>
          </p:blipFill>
          <p:spPr bwMode="auto">
            <a:xfrm>
              <a:off x="1357290" y="4500570"/>
              <a:ext cx="430350" cy="357190"/>
            </a:xfrm>
            <a:prstGeom prst="rect">
              <a:avLst/>
            </a:prstGeom>
            <a:noFill/>
          </p:spPr>
        </p:pic>
      </p:grpSp>
      <p:grpSp>
        <p:nvGrpSpPr>
          <p:cNvPr id="33" name="Группа 32"/>
          <p:cNvGrpSpPr/>
          <p:nvPr/>
        </p:nvGrpSpPr>
        <p:grpSpPr>
          <a:xfrm>
            <a:off x="6240724" y="2732290"/>
            <a:ext cx="1571636" cy="357190"/>
            <a:chOff x="6715140" y="2357430"/>
            <a:chExt cx="1571636" cy="357190"/>
          </a:xfrm>
        </p:grpSpPr>
        <p:sp>
          <p:nvSpPr>
            <p:cNvPr id="34" name="Скругленный прямоугольник 33"/>
            <p:cNvSpPr/>
            <p:nvPr/>
          </p:nvSpPr>
          <p:spPr>
            <a:xfrm>
              <a:off x="6715140" y="2357430"/>
              <a:ext cx="1571636" cy="35719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508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900" b="1" dirty="0" smtClean="0">
                  <a:solidFill>
                    <a:schemeClr val="accent6">
                      <a:lumMod val="50000"/>
                    </a:schemeClr>
                  </a:solidFill>
                </a:rPr>
                <a:t>Mobile SMARTS COM</a:t>
              </a:r>
              <a:endParaRPr lang="ru-RU" sz="9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pic>
          <p:nvPicPr>
            <p:cNvPr id="35" name="Picture 9"/>
            <p:cNvPicPr>
              <a:picLocks noChangeAspect="1" noChangeArrowheads="1"/>
            </p:cNvPicPr>
            <p:nvPr/>
          </p:nvPicPr>
          <p:blipFill>
            <a:blip r:embed="rId4" cstate="print">
              <a:lum/>
            </a:blip>
            <a:srcRect l="5999" t="6667" r="4668" b="6000"/>
            <a:stretch>
              <a:fillRect/>
            </a:stretch>
          </p:blipFill>
          <p:spPr bwMode="auto">
            <a:xfrm>
              <a:off x="6856395" y="2432055"/>
              <a:ext cx="219222" cy="214314"/>
            </a:xfrm>
            <a:prstGeom prst="rect">
              <a:avLst/>
            </a:prstGeom>
            <a:noFill/>
            <a:effectLst>
              <a:outerShdw dist="50800" dir="5400000" algn="ctr" rotWithShape="0">
                <a:srgbClr val="000000">
                  <a:alpha val="0"/>
                </a:srgbClr>
              </a:outerShdw>
            </a:effectLst>
            <a:scene3d>
              <a:camera prst="isometricLeftDown">
                <a:rot lat="600000" lon="1200000" rev="0"/>
              </a:camera>
              <a:lightRig rig="threePt" dir="t"/>
            </a:scene3d>
            <a:sp3d>
              <a:bevelT w="0" h="0"/>
              <a:bevelB w="12700" h="31750"/>
            </a:sp3d>
          </p:spPr>
        </p:pic>
      </p:grpSp>
      <p:cxnSp>
        <p:nvCxnSpPr>
          <p:cNvPr id="37" name="Соединительная линия уступом 36"/>
          <p:cNvCxnSpPr/>
          <p:nvPr/>
        </p:nvCxnSpPr>
        <p:spPr>
          <a:xfrm rot="5400000">
            <a:off x="4204246" y="5196901"/>
            <a:ext cx="786612" cy="794"/>
          </a:xfrm>
          <a:prstGeom prst="bentConnector3">
            <a:avLst>
              <a:gd name="adj1" fmla="val 50000"/>
            </a:avLst>
          </a:prstGeom>
          <a:ln w="22225">
            <a:solidFill>
              <a:schemeClr val="tx2">
                <a:lumMod val="50000"/>
              </a:schemeClr>
            </a:solidFill>
            <a:headEnd type="none"/>
            <a:tailEnd type="stealth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Скругленный прямоугольник 37"/>
          <p:cNvSpPr/>
          <p:nvPr/>
        </p:nvSpPr>
        <p:spPr>
          <a:xfrm>
            <a:off x="5292080" y="3719312"/>
            <a:ext cx="785818" cy="285752"/>
          </a:xfrm>
          <a:prstGeom prst="round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http</a:t>
            </a:r>
            <a:endParaRPr lang="ru-RU" dirty="0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2711192" y="3946736"/>
            <a:ext cx="785818" cy="285752"/>
          </a:xfrm>
          <a:prstGeom prst="round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http</a:t>
            </a:r>
            <a:endParaRPr lang="ru-RU" dirty="0"/>
          </a:p>
        </p:txBody>
      </p:sp>
      <p:pic>
        <p:nvPicPr>
          <p:cNvPr id="41" name="Picture 12" descr="«1С:Предприятие 8»"/>
          <p:cNvPicPr>
            <a:picLocks noChangeAspect="1" noChangeArrowheads="1"/>
          </p:cNvPicPr>
          <p:nvPr/>
        </p:nvPicPr>
        <p:blipFill>
          <a:blip r:embed="rId16" cstate="print"/>
          <a:srcRect/>
          <a:stretch>
            <a:fillRect/>
          </a:stretch>
        </p:blipFill>
        <p:spPr bwMode="auto">
          <a:xfrm>
            <a:off x="7282215" y="1050664"/>
            <a:ext cx="1063235" cy="578135"/>
          </a:xfrm>
          <a:prstGeom prst="rect">
            <a:avLst/>
          </a:prstGeom>
          <a:noFill/>
        </p:spPr>
      </p:pic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6948264" y="4581128"/>
            <a:ext cx="1512168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rgbClr val="436BA7"/>
                </a:solidFill>
                <a:latin typeface="AGLettericaCondensedLight" charset="-52"/>
              </a:rPr>
              <a:t>Конфигуратор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cxnSp>
        <p:nvCxnSpPr>
          <p:cNvPr id="40" name="Соединительная линия уступом 39"/>
          <p:cNvCxnSpPr/>
          <p:nvPr/>
        </p:nvCxnSpPr>
        <p:spPr>
          <a:xfrm flipV="1">
            <a:off x="1925373" y="4375364"/>
            <a:ext cx="1643079" cy="1428762"/>
          </a:xfrm>
          <a:prstGeom prst="bentConnector3">
            <a:avLst>
              <a:gd name="adj1" fmla="val 50000"/>
            </a:avLst>
          </a:prstGeom>
          <a:ln w="63500">
            <a:gradFill>
              <a:gsLst>
                <a:gs pos="0">
                  <a:schemeClr val="tx2">
                    <a:lumMod val="50000"/>
                  </a:schemeClr>
                </a:gs>
                <a:gs pos="8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  <a:headEnd type="none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Соединительная линия уступом 41"/>
          <p:cNvCxnSpPr/>
          <p:nvPr/>
        </p:nvCxnSpPr>
        <p:spPr>
          <a:xfrm flipV="1">
            <a:off x="1925374" y="3805449"/>
            <a:ext cx="1643074" cy="1"/>
          </a:xfrm>
          <a:prstGeom prst="bentConnector3">
            <a:avLst>
              <a:gd name="adj1" fmla="val 50000"/>
            </a:avLst>
          </a:prstGeom>
          <a:ln w="63500">
            <a:gradFill>
              <a:gsLst>
                <a:gs pos="0">
                  <a:schemeClr val="tx2">
                    <a:lumMod val="50000"/>
                  </a:schemeClr>
                </a:gs>
                <a:gs pos="8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  <a:headEnd type="none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Соединительная линия уступом 43"/>
          <p:cNvCxnSpPr/>
          <p:nvPr/>
        </p:nvCxnSpPr>
        <p:spPr>
          <a:xfrm>
            <a:off x="1925374" y="2020344"/>
            <a:ext cx="1643078" cy="1294496"/>
          </a:xfrm>
          <a:prstGeom prst="bentConnector3">
            <a:avLst>
              <a:gd name="adj1" fmla="val 50000"/>
            </a:avLst>
          </a:prstGeom>
          <a:ln w="63500">
            <a:gradFill>
              <a:gsLst>
                <a:gs pos="0">
                  <a:schemeClr val="tx2">
                    <a:lumMod val="50000"/>
                  </a:schemeClr>
                </a:gs>
                <a:gs pos="8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  <a:headEnd type="none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Соединительная линия уступом 44"/>
          <p:cNvCxnSpPr>
            <a:stCxn id="34" idx="2"/>
            <a:endCxn id="12" idx="3"/>
          </p:cNvCxnSpPr>
          <p:nvPr/>
        </p:nvCxnSpPr>
        <p:spPr>
          <a:xfrm rot="5400000">
            <a:off x="5714813" y="2242097"/>
            <a:ext cx="464347" cy="2159112"/>
          </a:xfrm>
          <a:prstGeom prst="bentConnector2">
            <a:avLst/>
          </a:prstGeom>
          <a:ln w="63500">
            <a:gradFill>
              <a:gsLst>
                <a:gs pos="0">
                  <a:schemeClr val="tx2">
                    <a:lumMod val="50000"/>
                  </a:schemeClr>
                </a:gs>
                <a:gs pos="8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  <a:headEnd type="none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Соединительная линия уступом 45"/>
          <p:cNvCxnSpPr>
            <a:stCxn id="43" idx="0"/>
          </p:cNvCxnSpPr>
          <p:nvPr/>
        </p:nvCxnSpPr>
        <p:spPr>
          <a:xfrm rot="16200000" flipV="1">
            <a:off x="6111569" y="2988349"/>
            <a:ext cx="348640" cy="2836918"/>
          </a:xfrm>
          <a:prstGeom prst="bentConnector2">
            <a:avLst/>
          </a:prstGeom>
          <a:ln w="63500">
            <a:gradFill>
              <a:gsLst>
                <a:gs pos="0">
                  <a:schemeClr val="tx2">
                    <a:lumMod val="50000"/>
                  </a:schemeClr>
                </a:gs>
                <a:gs pos="8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  <a:headEnd type="none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5173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Группа 4"/>
          <p:cNvGrpSpPr/>
          <p:nvPr/>
        </p:nvGrpSpPr>
        <p:grpSpPr>
          <a:xfrm>
            <a:off x="0" y="10149"/>
            <a:ext cx="9144000" cy="461665"/>
            <a:chOff x="0" y="836712"/>
            <a:chExt cx="9144000" cy="461665"/>
          </a:xfrm>
        </p:grpSpPr>
        <p:sp>
          <p:nvSpPr>
            <p:cNvPr id="6" name="Прямоугольник 5"/>
            <p:cNvSpPr/>
            <p:nvPr/>
          </p:nvSpPr>
          <p:spPr>
            <a:xfrm>
              <a:off x="0" y="836712"/>
              <a:ext cx="9144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cap="all" dirty="0" smtClean="0">
                  <a:solidFill>
                    <a:schemeClr val="tx2">
                      <a:lumMod val="75000"/>
                    </a:schemeClr>
                  </a:solidFill>
                </a:rPr>
                <a:t>Архитектура</a:t>
              </a:r>
              <a:r>
                <a:rPr lang="en-US" sz="2400" cap="all" dirty="0" smtClean="0">
                  <a:solidFill>
                    <a:schemeClr val="tx2">
                      <a:lumMod val="75000"/>
                    </a:schemeClr>
                  </a:solidFill>
                </a:rPr>
                <a:t>  WI-FI </a:t>
              </a:r>
              <a:r>
                <a:rPr lang="ru-RU" sz="2400" cap="all" dirty="0" smtClean="0">
                  <a:solidFill>
                    <a:srgbClr val="FF0000"/>
                  </a:solidFill>
                </a:rPr>
                <a:t>ПРОФ</a:t>
              </a:r>
              <a:r>
                <a:rPr lang="en-US" sz="2400" cap="all" dirty="0" smtClean="0">
                  <a:solidFill>
                    <a:schemeClr val="tx2">
                      <a:lumMod val="75000"/>
                    </a:schemeClr>
                  </a:solidFill>
                </a:rPr>
                <a:t> </a:t>
              </a:r>
              <a:r>
                <a:rPr lang="ru-RU" sz="2400" cap="all" dirty="0" smtClean="0">
                  <a:solidFill>
                    <a:schemeClr val="tx2">
                      <a:lumMod val="75000"/>
                    </a:schemeClr>
                  </a:solidFill>
                </a:rPr>
                <a:t>драйвера 1С</a:t>
              </a:r>
            </a:p>
          </p:txBody>
        </p:sp>
        <p:cxnSp>
          <p:nvCxnSpPr>
            <p:cNvPr id="7" name="Прямая соединительная линия 6"/>
            <p:cNvCxnSpPr/>
            <p:nvPr/>
          </p:nvCxnSpPr>
          <p:spPr>
            <a:xfrm>
              <a:off x="0" y="1268760"/>
              <a:ext cx="9144000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Группа 7"/>
          <p:cNvGrpSpPr/>
          <p:nvPr/>
        </p:nvGrpSpPr>
        <p:grpSpPr>
          <a:xfrm>
            <a:off x="6455038" y="1196752"/>
            <a:ext cx="1357322" cy="1500198"/>
            <a:chOff x="6000760" y="1643050"/>
            <a:chExt cx="1357322" cy="1500198"/>
          </a:xfrm>
        </p:grpSpPr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235" b="100000" l="0" r="89706"/>
                      </a14:imgEffect>
                    </a14:imgLayer>
                  </a14:imgProps>
                </a:ext>
              </a:extLst>
            </a:blip>
            <a:srcRect l="-11143" r="-14595" b="-21153"/>
            <a:stretch>
              <a:fillRect/>
            </a:stretch>
          </p:blipFill>
          <p:spPr bwMode="auto">
            <a:xfrm>
              <a:off x="6000760" y="1643050"/>
              <a:ext cx="1298982" cy="1500198"/>
            </a:xfrm>
            <a:prstGeom prst="rect">
              <a:avLst/>
            </a:prstGeom>
            <a:noFill/>
          </p:spPr>
        </p:pic>
        <p:sp>
          <p:nvSpPr>
            <p:cNvPr id="10" name="Text Box 8"/>
            <p:cNvSpPr txBox="1">
              <a:spLocks noChangeArrowheads="1"/>
            </p:cNvSpPr>
            <p:nvPr/>
          </p:nvSpPr>
          <p:spPr bwMode="auto">
            <a:xfrm>
              <a:off x="6072198" y="2786058"/>
              <a:ext cx="1285884" cy="2873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3568448" y="2803728"/>
            <a:ext cx="1298982" cy="1893827"/>
            <a:chOff x="3571868" y="2500306"/>
            <a:chExt cx="1298982" cy="1893827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1471" r="100000"/>
                      </a14:imgEffect>
                    </a14:imgLayer>
                  </a14:imgProps>
                </a:ext>
              </a:extLst>
            </a:blip>
            <a:srcRect l="-11143" r="-14595" b="-21153"/>
            <a:stretch>
              <a:fillRect/>
            </a:stretch>
          </p:blipFill>
          <p:spPr bwMode="auto">
            <a:xfrm>
              <a:off x="3571868" y="2500306"/>
              <a:ext cx="1298982" cy="1500198"/>
            </a:xfrm>
            <a:prstGeom prst="rect">
              <a:avLst/>
            </a:prstGeom>
            <a:noFill/>
          </p:spPr>
        </p:pic>
        <p:pic>
          <p:nvPicPr>
            <p:cNvPr id="13" name="Picture 9"/>
            <p:cNvPicPr>
              <a:picLocks noChangeAspect="1" noChangeArrowheads="1"/>
            </p:cNvPicPr>
            <p:nvPr/>
          </p:nvPicPr>
          <p:blipFill>
            <a:blip r:embed="rId5" cstate="print"/>
            <a:srcRect l="5999" t="6667" r="4668" b="6000"/>
            <a:stretch>
              <a:fillRect/>
            </a:stretch>
          </p:blipFill>
          <p:spPr bwMode="auto">
            <a:xfrm>
              <a:off x="4429124" y="3571876"/>
              <a:ext cx="365370" cy="357190"/>
            </a:xfrm>
            <a:prstGeom prst="rect">
              <a:avLst/>
            </a:prstGeom>
            <a:noFill/>
            <a:effectLst>
              <a:outerShdw dist="50800" dir="5400000" algn="ctr" rotWithShape="0">
                <a:srgbClr val="000000">
                  <a:alpha val="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0" h="0"/>
            </a:sp3d>
          </p:spPr>
        </p:pic>
        <p:pic>
          <p:nvPicPr>
            <p:cNvPr id="14" name="Picture 10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397125" y="3988792"/>
              <a:ext cx="408237" cy="405341"/>
            </a:xfrm>
            <a:prstGeom prst="rect">
              <a:avLst/>
            </a:prstGeom>
            <a:noFill/>
          </p:spPr>
        </p:pic>
      </p:grpSp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842411" y="4869160"/>
            <a:ext cx="1834045" cy="1428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2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100000" l="0" r="100000">
                        <a14:foregroundMark x1="28440" y1="69725" x2="28440" y2="69725"/>
                        <a14:foregroundMark x1="80734" y1="22018" x2="80734" y2="22018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4139952" y="5661248"/>
            <a:ext cx="928694" cy="928694"/>
          </a:xfrm>
          <a:prstGeom prst="rect">
            <a:avLst/>
          </a:prstGeom>
          <a:noFill/>
        </p:spPr>
      </p:pic>
      <p:grpSp>
        <p:nvGrpSpPr>
          <p:cNvPr id="21" name="Группа 20"/>
          <p:cNvGrpSpPr/>
          <p:nvPr/>
        </p:nvGrpSpPr>
        <p:grpSpPr>
          <a:xfrm>
            <a:off x="179512" y="5301208"/>
            <a:ext cx="1412465" cy="1224136"/>
            <a:chOff x="785786" y="1857364"/>
            <a:chExt cx="1071570" cy="928694"/>
          </a:xfrm>
        </p:grpSpPr>
        <p:pic>
          <p:nvPicPr>
            <p:cNvPr id="22" name="Picture 6"/>
            <p:cNvPicPr>
              <a:picLocks noChangeAspect="1" noChangeArrowheads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-12599"/>
            <a:stretch>
              <a:fillRect/>
            </a:stretch>
          </p:blipFill>
          <p:spPr bwMode="auto">
            <a:xfrm>
              <a:off x="785786" y="1857364"/>
              <a:ext cx="550863" cy="858838"/>
            </a:xfrm>
            <a:prstGeom prst="rect">
              <a:avLst/>
            </a:prstGeom>
            <a:noFill/>
          </p:spPr>
        </p:pic>
        <p:pic>
          <p:nvPicPr>
            <p:cNvPr id="23" name="Picture 13" descr="C:\[TeamFoundation]\Mobile SMARTS 2008\WHClient20\Cleverence.MSClient.Resources\Images\logotype.png"/>
            <p:cNvPicPr>
              <a:picLocks noChangeAspect="1" noChangeArrowheads="1"/>
            </p:cNvPicPr>
            <p:nvPr/>
          </p:nvPicPr>
          <p:blipFill>
            <a:blip r:embed="rId11" cstate="print">
              <a:lum bright="-20000" contrast="30000"/>
            </a:blip>
            <a:srcRect/>
            <a:stretch>
              <a:fillRect/>
            </a:stretch>
          </p:blipFill>
          <p:spPr bwMode="auto">
            <a:xfrm>
              <a:off x="1214414" y="2500306"/>
              <a:ext cx="623459" cy="285752"/>
            </a:xfrm>
            <a:prstGeom prst="rect">
              <a:avLst/>
            </a:prstGeom>
            <a:noFill/>
          </p:spPr>
        </p:pic>
        <p:pic>
          <p:nvPicPr>
            <p:cNvPr id="24" name="Picture 14" descr="C:\Documents and Settings\Evgeniy\My Documents\gprs_logo.gif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BEBA8EAE-BF5A-486C-A8C5-ECC9F3942E4B}">
                  <a14:imgProps xmlns:a14="http://schemas.microsoft.com/office/drawing/2010/main">
                    <a14:imgLayer r:embed="rId13">
                      <a14:imgEffect>
                        <a14:backgroundRemoval t="0" b="95455" l="0" r="100000">
                          <a14:foregroundMark x1="86667" y1="13636" x2="86667" y2="13636"/>
                          <a14:foregroundMark x1="84000" y1="22727" x2="84000" y2="22727"/>
                          <a14:foregroundMark x1="81333" y1="31818" x2="81333" y2="31818"/>
                        </a14:backgroundRemoval>
                      </a14:imgEffect>
                    </a14:imgLayer>
                  </a14:imgProps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57290" y="2071678"/>
              <a:ext cx="500066" cy="293372"/>
            </a:xfrm>
            <a:prstGeom prst="rect">
              <a:avLst/>
            </a:prstGeom>
            <a:noFill/>
          </p:spPr>
        </p:pic>
      </p:grpSp>
      <p:grpSp>
        <p:nvGrpSpPr>
          <p:cNvPr id="25" name="Группа 24"/>
          <p:cNvGrpSpPr/>
          <p:nvPr/>
        </p:nvGrpSpPr>
        <p:grpSpPr>
          <a:xfrm>
            <a:off x="251520" y="3140968"/>
            <a:ext cx="1411370" cy="1152128"/>
            <a:chOff x="785786" y="3214686"/>
            <a:chExt cx="1052087" cy="858838"/>
          </a:xfrm>
        </p:grpSpPr>
        <p:pic>
          <p:nvPicPr>
            <p:cNvPr id="26" name="Picture 3"/>
            <p:cNvPicPr>
              <a:picLocks noChangeAspect="1" noChangeArrowheads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-12599"/>
            <a:stretch>
              <a:fillRect/>
            </a:stretch>
          </p:blipFill>
          <p:spPr bwMode="auto">
            <a:xfrm>
              <a:off x="785786" y="3214686"/>
              <a:ext cx="550863" cy="858838"/>
            </a:xfrm>
            <a:prstGeom prst="rect">
              <a:avLst/>
            </a:prstGeom>
            <a:noFill/>
          </p:spPr>
        </p:pic>
        <p:pic>
          <p:nvPicPr>
            <p:cNvPr id="27" name="Picture 13" descr="C:\[TeamFoundation]\Mobile SMARTS 2008\WHClient20\Cleverence.MSClient.Resources\Images\logotype.png"/>
            <p:cNvPicPr>
              <a:picLocks noChangeAspect="1" noChangeArrowheads="1"/>
            </p:cNvPicPr>
            <p:nvPr/>
          </p:nvPicPr>
          <p:blipFill>
            <a:blip r:embed="rId11" cstate="print">
              <a:lum bright="-20000" contrast="30000"/>
            </a:blip>
            <a:srcRect/>
            <a:stretch>
              <a:fillRect/>
            </a:stretch>
          </p:blipFill>
          <p:spPr bwMode="auto">
            <a:xfrm>
              <a:off x="1214414" y="3786190"/>
              <a:ext cx="623459" cy="285752"/>
            </a:xfrm>
            <a:prstGeom prst="rect">
              <a:avLst/>
            </a:prstGeom>
            <a:noFill/>
          </p:spPr>
        </p:pic>
        <p:pic>
          <p:nvPicPr>
            <p:cNvPr id="28" name="Picture 15" descr="C:\Documents and Settings\Evgeniy\My Documents\wifi logo.gif"/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>
              <a:off x="1357290" y="3393489"/>
              <a:ext cx="476253" cy="214314"/>
            </a:xfrm>
            <a:prstGeom prst="rect">
              <a:avLst/>
            </a:prstGeom>
            <a:noFill/>
          </p:spPr>
        </p:pic>
      </p:grpSp>
      <p:grpSp>
        <p:nvGrpSpPr>
          <p:cNvPr id="29" name="Группа 28"/>
          <p:cNvGrpSpPr/>
          <p:nvPr/>
        </p:nvGrpSpPr>
        <p:grpSpPr>
          <a:xfrm>
            <a:off x="251520" y="1340768"/>
            <a:ext cx="1294901" cy="1143030"/>
            <a:chOff x="785786" y="4286256"/>
            <a:chExt cx="1052087" cy="928694"/>
          </a:xfrm>
        </p:grpSpPr>
        <p:pic>
          <p:nvPicPr>
            <p:cNvPr id="30" name="Picture 4"/>
            <p:cNvPicPr>
              <a:picLocks noChangeAspect="1" noChangeArrowheads="1"/>
            </p:cNvPicPr>
            <p:nvPr/>
          </p:nvPicPr>
          <p:blipFill>
            <a:blip r:embed="rId10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-12599"/>
            <a:stretch>
              <a:fillRect/>
            </a:stretch>
          </p:blipFill>
          <p:spPr bwMode="auto">
            <a:xfrm>
              <a:off x="785786" y="4286256"/>
              <a:ext cx="550863" cy="858838"/>
            </a:xfrm>
            <a:prstGeom prst="rect">
              <a:avLst/>
            </a:prstGeom>
            <a:noFill/>
          </p:spPr>
        </p:pic>
        <p:pic>
          <p:nvPicPr>
            <p:cNvPr id="31" name="Picture 13" descr="C:\[TeamFoundation]\Mobile SMARTS 2008\WHClient20\Cleverence.MSClient.Resources\Images\logotype.png"/>
            <p:cNvPicPr>
              <a:picLocks noChangeAspect="1" noChangeArrowheads="1"/>
            </p:cNvPicPr>
            <p:nvPr/>
          </p:nvPicPr>
          <p:blipFill>
            <a:blip r:embed="rId11" cstate="print">
              <a:lum bright="-20000" contrast="30000"/>
            </a:blip>
            <a:srcRect/>
            <a:stretch>
              <a:fillRect/>
            </a:stretch>
          </p:blipFill>
          <p:spPr bwMode="auto">
            <a:xfrm>
              <a:off x="1214414" y="4929198"/>
              <a:ext cx="623459" cy="285752"/>
            </a:xfrm>
            <a:prstGeom prst="rect">
              <a:avLst/>
            </a:prstGeom>
            <a:noFill/>
          </p:spPr>
        </p:pic>
        <p:pic>
          <p:nvPicPr>
            <p:cNvPr id="32" name="Picture 16" descr="C:\Documents and Settings\Evgeniy\My Documents\usb_logo.jpg"/>
            <p:cNvPicPr>
              <a:picLocks noChangeAspect="1" noChangeArrowheads="1"/>
            </p:cNvPicPr>
            <p:nvPr/>
          </p:nvPicPr>
          <p:blipFill>
            <a:blip r:embed="rId15" cstate="print">
              <a:extLst>
                <a:ext uri="{BEBA8EAE-BF5A-486C-A8C5-ECC9F3942E4B}">
                  <a14:imgProps xmlns:a14="http://schemas.microsoft.com/office/drawing/2010/main">
                    <a14:imgLayer r:embed="rId16">
                      <a14:imgEffect>
                        <a14:backgroundRemoval t="22667" b="77333" l="22286" r="73143">
                          <a14:foregroundMark x1="31429" y1="43333" x2="31429" y2="43333"/>
                          <a14:foregroundMark x1="47429" y1="39333" x2="47429" y2="39333"/>
                          <a14:foregroundMark x1="58857" y1="40667" x2="58857" y2="40667"/>
                        </a14:backgroundRemoval>
                      </a14:imgEffect>
                    </a14:imgLayer>
                  </a14:imgProps>
                </a:ext>
              </a:extLst>
            </a:blip>
            <a:srcRect l="22349" t="23894" r="24392" b="24533"/>
            <a:stretch>
              <a:fillRect/>
            </a:stretch>
          </p:blipFill>
          <p:spPr bwMode="auto">
            <a:xfrm>
              <a:off x="1357290" y="4500570"/>
              <a:ext cx="430350" cy="357190"/>
            </a:xfrm>
            <a:prstGeom prst="rect">
              <a:avLst/>
            </a:prstGeom>
            <a:noFill/>
          </p:spPr>
        </p:pic>
      </p:grpSp>
      <p:grpSp>
        <p:nvGrpSpPr>
          <p:cNvPr id="33" name="Группа 32"/>
          <p:cNvGrpSpPr/>
          <p:nvPr/>
        </p:nvGrpSpPr>
        <p:grpSpPr>
          <a:xfrm>
            <a:off x="6240724" y="2732290"/>
            <a:ext cx="1571636" cy="357190"/>
            <a:chOff x="6715140" y="2357430"/>
            <a:chExt cx="1571636" cy="357190"/>
          </a:xfrm>
        </p:grpSpPr>
        <p:sp>
          <p:nvSpPr>
            <p:cNvPr id="34" name="Скругленный прямоугольник 33"/>
            <p:cNvSpPr/>
            <p:nvPr/>
          </p:nvSpPr>
          <p:spPr>
            <a:xfrm>
              <a:off x="6715140" y="2357430"/>
              <a:ext cx="1571636" cy="35719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50800"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en-US" sz="900" b="1" dirty="0" smtClean="0">
                  <a:solidFill>
                    <a:schemeClr val="accent6">
                      <a:lumMod val="50000"/>
                    </a:schemeClr>
                  </a:solidFill>
                </a:rPr>
                <a:t>Mobile SMARTS COM</a:t>
              </a:r>
              <a:endParaRPr lang="ru-RU" sz="900" b="1" dirty="0">
                <a:solidFill>
                  <a:schemeClr val="accent6">
                    <a:lumMod val="50000"/>
                  </a:schemeClr>
                </a:solidFill>
              </a:endParaRPr>
            </a:p>
          </p:txBody>
        </p:sp>
        <p:pic>
          <p:nvPicPr>
            <p:cNvPr id="35" name="Picture 9"/>
            <p:cNvPicPr>
              <a:picLocks noChangeAspect="1" noChangeArrowheads="1"/>
            </p:cNvPicPr>
            <p:nvPr/>
          </p:nvPicPr>
          <p:blipFill>
            <a:blip r:embed="rId5" cstate="print">
              <a:lum/>
            </a:blip>
            <a:srcRect l="5999" t="6667" r="4668" b="6000"/>
            <a:stretch>
              <a:fillRect/>
            </a:stretch>
          </p:blipFill>
          <p:spPr bwMode="auto">
            <a:xfrm>
              <a:off x="6856395" y="2432055"/>
              <a:ext cx="219222" cy="214314"/>
            </a:xfrm>
            <a:prstGeom prst="rect">
              <a:avLst/>
            </a:prstGeom>
            <a:noFill/>
            <a:effectLst>
              <a:outerShdw dist="50800" dir="5400000" algn="ctr" rotWithShape="0">
                <a:srgbClr val="000000">
                  <a:alpha val="0"/>
                </a:srgbClr>
              </a:outerShdw>
            </a:effectLst>
            <a:scene3d>
              <a:camera prst="isometricLeftDown">
                <a:rot lat="600000" lon="1200000" rev="0"/>
              </a:camera>
              <a:lightRig rig="threePt" dir="t"/>
            </a:scene3d>
            <a:sp3d>
              <a:bevelT w="0" h="0"/>
              <a:bevelB w="12700" h="31750"/>
            </a:sp3d>
          </p:spPr>
        </p:pic>
      </p:grpSp>
      <p:sp>
        <p:nvSpPr>
          <p:cNvPr id="38" name="Скругленный прямоугольник 37"/>
          <p:cNvSpPr/>
          <p:nvPr/>
        </p:nvSpPr>
        <p:spPr>
          <a:xfrm>
            <a:off x="5292080" y="3645024"/>
            <a:ext cx="785818" cy="285752"/>
          </a:xfrm>
          <a:prstGeom prst="round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http</a:t>
            </a:r>
            <a:endParaRPr lang="ru-RU" dirty="0"/>
          </a:p>
        </p:txBody>
      </p:sp>
      <p:sp>
        <p:nvSpPr>
          <p:cNvPr id="39" name="Скругленный прямоугольник 38"/>
          <p:cNvSpPr/>
          <p:nvPr/>
        </p:nvSpPr>
        <p:spPr>
          <a:xfrm>
            <a:off x="2711192" y="3946736"/>
            <a:ext cx="785818" cy="285752"/>
          </a:xfrm>
          <a:prstGeom prst="roundRect">
            <a:avLst>
              <a:gd name="adj" fmla="val 50000"/>
            </a:avLst>
          </a:prstGeom>
          <a:solidFill>
            <a:schemeClr val="accent1">
              <a:lumMod val="60000"/>
              <a:lumOff val="4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http</a:t>
            </a:r>
            <a:endParaRPr lang="ru-RU" dirty="0"/>
          </a:p>
        </p:txBody>
      </p:sp>
      <p:pic>
        <p:nvPicPr>
          <p:cNvPr id="41" name="Picture 12" descr="«1С:Предприятие 8»"/>
          <p:cNvPicPr>
            <a:picLocks noChangeAspect="1" noChangeArrowheads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7309143" y="1053876"/>
            <a:ext cx="889753" cy="483804"/>
          </a:xfrm>
          <a:prstGeom prst="rect">
            <a:avLst/>
          </a:prstGeom>
          <a:noFill/>
        </p:spPr>
      </p:pic>
      <p:sp>
        <p:nvSpPr>
          <p:cNvPr id="43" name="Text Box 8"/>
          <p:cNvSpPr txBox="1">
            <a:spLocks noChangeArrowheads="1"/>
          </p:cNvSpPr>
          <p:nvPr/>
        </p:nvSpPr>
        <p:spPr bwMode="auto">
          <a:xfrm>
            <a:off x="6948264" y="4581128"/>
            <a:ext cx="1512168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lang="ru-RU" sz="1400" b="1" dirty="0" smtClean="0">
                <a:solidFill>
                  <a:srgbClr val="436BA7"/>
                </a:solidFill>
                <a:latin typeface="AGLettericaCondensedLight" charset="-52"/>
              </a:rPr>
              <a:t>Конфигуратор</a:t>
            </a:r>
            <a:endParaRPr kumimoji="0" lang="ru-RU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pic>
        <p:nvPicPr>
          <p:cNvPr id="59" name="Picture 12"/>
          <p:cNvPicPr>
            <a:picLocks noChangeAspect="1" noChangeArrowheads="1"/>
          </p:cNvPicPr>
          <p:nvPr/>
        </p:nvPicPr>
        <p:blipFill>
          <a:blip r:embed="rId18" cstate="print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0" b="95413" l="0" r="100000">
                        <a14:foregroundMark x1="28440" y1="73394" x2="28440" y2="73394"/>
                        <a14:foregroundMark x1="73394" y1="25688" x2="73394" y2="25688"/>
                      </a14:backgroundRemoval>
                    </a14:imgEffect>
                  </a14:imgLayer>
                </a14:imgProps>
              </a:ext>
            </a:extLst>
          </a:blip>
          <a:srcRect/>
          <a:stretch>
            <a:fillRect/>
          </a:stretch>
        </p:blipFill>
        <p:spPr bwMode="auto">
          <a:xfrm>
            <a:off x="8163546" y="2356032"/>
            <a:ext cx="928694" cy="928694"/>
          </a:xfrm>
          <a:prstGeom prst="rect">
            <a:avLst/>
          </a:prstGeom>
          <a:noFill/>
        </p:spPr>
      </p:pic>
      <p:cxnSp>
        <p:nvCxnSpPr>
          <p:cNvPr id="48" name="Соединительная линия уступом 47"/>
          <p:cNvCxnSpPr/>
          <p:nvPr/>
        </p:nvCxnSpPr>
        <p:spPr>
          <a:xfrm>
            <a:off x="1996812" y="2017910"/>
            <a:ext cx="1500198" cy="1296927"/>
          </a:xfrm>
          <a:prstGeom prst="bentConnector3">
            <a:avLst>
              <a:gd name="adj1" fmla="val 50000"/>
            </a:avLst>
          </a:prstGeom>
          <a:ln w="63500">
            <a:gradFill>
              <a:gsLst>
                <a:gs pos="0">
                  <a:schemeClr val="tx2">
                    <a:lumMod val="50000"/>
                  </a:schemeClr>
                </a:gs>
                <a:gs pos="8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  <a:headEnd type="none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Соединительная линия уступом 50"/>
          <p:cNvCxnSpPr>
            <a:stCxn id="34" idx="2"/>
          </p:cNvCxnSpPr>
          <p:nvPr/>
        </p:nvCxnSpPr>
        <p:spPr>
          <a:xfrm rot="5400000">
            <a:off x="5866199" y="2220489"/>
            <a:ext cx="291352" cy="2029334"/>
          </a:xfrm>
          <a:prstGeom prst="bentConnector2">
            <a:avLst/>
          </a:prstGeom>
          <a:ln w="63500">
            <a:gradFill>
              <a:gsLst>
                <a:gs pos="0">
                  <a:schemeClr val="tx2">
                    <a:lumMod val="50000"/>
                  </a:schemeClr>
                </a:gs>
                <a:gs pos="8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  <a:headEnd type="none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Соединительная линия уступом 51"/>
          <p:cNvCxnSpPr/>
          <p:nvPr/>
        </p:nvCxnSpPr>
        <p:spPr>
          <a:xfrm flipV="1">
            <a:off x="1996812" y="3717032"/>
            <a:ext cx="1500198" cy="1"/>
          </a:xfrm>
          <a:prstGeom prst="bentConnector3">
            <a:avLst>
              <a:gd name="adj1" fmla="val 50000"/>
            </a:avLst>
          </a:prstGeom>
          <a:ln w="63500">
            <a:gradFill>
              <a:gsLst>
                <a:gs pos="0">
                  <a:schemeClr val="tx2">
                    <a:lumMod val="50000"/>
                  </a:schemeClr>
                </a:gs>
                <a:gs pos="8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  <a:headEnd type="none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Соединительная линия уступом 52"/>
          <p:cNvCxnSpPr/>
          <p:nvPr/>
        </p:nvCxnSpPr>
        <p:spPr>
          <a:xfrm flipV="1">
            <a:off x="1925375" y="4406807"/>
            <a:ext cx="1571635" cy="1397318"/>
          </a:xfrm>
          <a:prstGeom prst="bentConnector3">
            <a:avLst>
              <a:gd name="adj1" fmla="val 50000"/>
            </a:avLst>
          </a:prstGeom>
          <a:ln w="63500">
            <a:gradFill>
              <a:gsLst>
                <a:gs pos="0">
                  <a:schemeClr val="tx2">
                    <a:lumMod val="50000"/>
                  </a:schemeClr>
                </a:gs>
                <a:gs pos="8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  <a:headEnd type="none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Соединительная линия уступом 70"/>
          <p:cNvCxnSpPr>
            <a:stCxn id="43" idx="0"/>
          </p:cNvCxnSpPr>
          <p:nvPr/>
        </p:nvCxnSpPr>
        <p:spPr>
          <a:xfrm rot="16200000" flipV="1">
            <a:off x="6176457" y="3053237"/>
            <a:ext cx="348642" cy="2707140"/>
          </a:xfrm>
          <a:prstGeom prst="bentConnector2">
            <a:avLst/>
          </a:prstGeom>
          <a:ln w="63500">
            <a:gradFill>
              <a:gsLst>
                <a:gs pos="0">
                  <a:schemeClr val="tx2">
                    <a:lumMod val="50000"/>
                  </a:schemeClr>
                </a:gs>
                <a:gs pos="8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  <a:headEnd type="none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Соединительная линия уступом 74"/>
          <p:cNvCxnSpPr>
            <a:stCxn id="9" idx="3"/>
            <a:endCxn id="59" idx="0"/>
          </p:cNvCxnSpPr>
          <p:nvPr/>
        </p:nvCxnSpPr>
        <p:spPr>
          <a:xfrm>
            <a:off x="7754020" y="1946851"/>
            <a:ext cx="873873" cy="409181"/>
          </a:xfrm>
          <a:prstGeom prst="bentConnector2">
            <a:avLst/>
          </a:prstGeom>
          <a:ln w="63500">
            <a:gradFill>
              <a:gsLst>
                <a:gs pos="0">
                  <a:schemeClr val="tx2">
                    <a:lumMod val="50000"/>
                  </a:schemeClr>
                </a:gs>
                <a:gs pos="8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  <a:headEnd type="none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0" name="Группа 89"/>
          <p:cNvGrpSpPr/>
          <p:nvPr/>
        </p:nvGrpSpPr>
        <p:grpSpPr>
          <a:xfrm>
            <a:off x="4217939" y="1476238"/>
            <a:ext cx="2237099" cy="1327491"/>
            <a:chOff x="4217939" y="1476238"/>
            <a:chExt cx="2237099" cy="1327491"/>
          </a:xfrm>
        </p:grpSpPr>
        <p:grpSp>
          <p:nvGrpSpPr>
            <p:cNvPr id="58" name="Группа 57"/>
            <p:cNvGrpSpPr/>
            <p:nvPr/>
          </p:nvGrpSpPr>
          <p:grpSpPr>
            <a:xfrm>
              <a:off x="4801942" y="1476238"/>
              <a:ext cx="1071570" cy="946118"/>
              <a:chOff x="4796574" y="1537680"/>
              <a:chExt cx="1071570" cy="946118"/>
            </a:xfrm>
          </p:grpSpPr>
          <p:sp>
            <p:nvSpPr>
              <p:cNvPr id="47" name="Скругленный прямоугольник 46"/>
              <p:cNvSpPr/>
              <p:nvPr/>
            </p:nvSpPr>
            <p:spPr>
              <a:xfrm>
                <a:off x="4796574" y="1537680"/>
                <a:ext cx="1071570" cy="946118"/>
              </a:xfrm>
              <a:prstGeom prst="roundRect">
                <a:avLst>
                  <a:gd name="adj" fmla="val 17302"/>
                </a:avLst>
              </a:prstGeom>
              <a:solidFill>
                <a:schemeClr val="bg1"/>
              </a:solidFill>
              <a:ln w="50800">
                <a:solidFill>
                  <a:schemeClr val="accent6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rtlCol="0" anchor="b" anchorCtr="1"/>
              <a:lstStyle/>
              <a:p>
                <a:pPr algn="ctr"/>
                <a:r>
                  <a:rPr lang="ru-RU" sz="900" b="1" dirty="0" smtClean="0">
                    <a:solidFill>
                      <a:schemeClr val="accent6">
                        <a:lumMod val="50000"/>
                      </a:schemeClr>
                    </a:solidFill>
                  </a:rPr>
                  <a:t>Промежуточная база</a:t>
                </a:r>
                <a:endParaRPr lang="en-US" sz="900" b="1" dirty="0" smtClean="0">
                  <a:solidFill>
                    <a:schemeClr val="accent6">
                      <a:lumMod val="50000"/>
                    </a:schemeClr>
                  </a:solidFill>
                </a:endParaRPr>
              </a:p>
            </p:txBody>
          </p:sp>
          <p:pic>
            <p:nvPicPr>
              <p:cNvPr id="50" name="Picture 12" descr="«1С:Предприятие 8»"/>
              <p:cNvPicPr>
                <a:picLocks noChangeAspect="1" noChangeArrowheads="1"/>
              </p:cNvPicPr>
              <p:nvPr/>
            </p:nvPicPr>
            <p:blipFill>
              <a:blip r:embed="rId17" cstate="print"/>
              <a:srcRect/>
              <a:stretch>
                <a:fillRect/>
              </a:stretch>
            </p:blipFill>
            <p:spPr bwMode="auto">
              <a:xfrm>
                <a:off x="4866997" y="1623455"/>
                <a:ext cx="928706" cy="504985"/>
              </a:xfrm>
              <a:prstGeom prst="rect">
                <a:avLst/>
              </a:prstGeom>
              <a:noFill/>
            </p:spPr>
          </p:pic>
        </p:grpSp>
        <p:cxnSp>
          <p:nvCxnSpPr>
            <p:cNvPr id="80" name="Соединительная линия уступом 79"/>
            <p:cNvCxnSpPr>
              <a:stCxn id="12" idx="0"/>
              <a:endCxn id="47" idx="1"/>
            </p:cNvCxnSpPr>
            <p:nvPr/>
          </p:nvCxnSpPr>
          <p:spPr>
            <a:xfrm rot="5400000" flipH="1" flipV="1">
              <a:off x="4082725" y="2084512"/>
              <a:ext cx="854431" cy="584003"/>
            </a:xfrm>
            <a:prstGeom prst="bentConnector2">
              <a:avLst/>
            </a:prstGeom>
            <a:ln w="63500">
              <a:gradFill>
                <a:gsLst>
                  <a:gs pos="4000">
                    <a:srgbClr val="C00000"/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  <a:lin ang="10800000" scaled="0"/>
              </a:gradFill>
              <a:headEnd type="none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Соединительная линия уступом 84"/>
            <p:cNvCxnSpPr>
              <a:stCxn id="47" idx="3"/>
              <a:endCxn id="9" idx="1"/>
            </p:cNvCxnSpPr>
            <p:nvPr/>
          </p:nvCxnSpPr>
          <p:spPr>
            <a:xfrm flipV="1">
              <a:off x="5873512" y="1946851"/>
              <a:ext cx="581526" cy="2446"/>
            </a:xfrm>
            <a:prstGeom prst="bentConnector3">
              <a:avLst>
                <a:gd name="adj1" fmla="val 50000"/>
              </a:avLst>
            </a:prstGeom>
            <a:ln w="63500">
              <a:gradFill>
                <a:gsLst>
                  <a:gs pos="4000">
                    <a:srgbClr val="C00000"/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  <a:lin ang="10800000" scaled="0"/>
              </a:gradFill>
              <a:headEnd type="none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91" name="Соединительная линия уступом 90"/>
          <p:cNvCxnSpPr>
            <a:stCxn id="14" idx="2"/>
            <a:endCxn id="16" idx="0"/>
          </p:cNvCxnSpPr>
          <p:nvPr/>
        </p:nvCxnSpPr>
        <p:spPr>
          <a:xfrm rot="16200000" flipH="1">
            <a:off x="4119215" y="5176163"/>
            <a:ext cx="963693" cy="6475"/>
          </a:xfrm>
          <a:prstGeom prst="bentConnector3">
            <a:avLst>
              <a:gd name="adj1" fmla="val 50000"/>
            </a:avLst>
          </a:prstGeom>
          <a:ln w="63500">
            <a:gradFill>
              <a:gsLst>
                <a:gs pos="21000">
                  <a:schemeClr val="tx2">
                    <a:lumMod val="50000"/>
                  </a:schemeClr>
                </a:gs>
                <a:gs pos="87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0"/>
            </a:gradFill>
            <a:headEnd type="none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61450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repeatCount="5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9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-27384"/>
            <a:ext cx="9144000" cy="461665"/>
            <a:chOff x="0" y="836712"/>
            <a:chExt cx="9144000" cy="46166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0" y="836712"/>
              <a:ext cx="9144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cap="all" dirty="0" smtClean="0">
                  <a:solidFill>
                    <a:schemeClr val="tx2">
                      <a:lumMod val="75000"/>
                    </a:schemeClr>
                  </a:solidFill>
                </a:rPr>
                <a:t>Документы </a:t>
              </a:r>
              <a:r>
                <a:rPr lang="en-US" sz="2400" cap="all" dirty="0" smtClean="0">
                  <a:solidFill>
                    <a:schemeClr val="tx2">
                      <a:lumMod val="75000"/>
                    </a:schemeClr>
                  </a:solidFill>
                </a:rPr>
                <a:t>Mobile SMARTS</a:t>
              </a:r>
              <a:endParaRPr lang="ru-RU" sz="24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>
              <a:off x="0" y="1268760"/>
              <a:ext cx="9144000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Группа 46"/>
          <p:cNvGrpSpPr/>
          <p:nvPr/>
        </p:nvGrpSpPr>
        <p:grpSpPr>
          <a:xfrm>
            <a:off x="6172360" y="512733"/>
            <a:ext cx="2682654" cy="2124179"/>
            <a:chOff x="3679362" y="570072"/>
            <a:chExt cx="3777021" cy="2990720"/>
          </a:xfrm>
        </p:grpSpPr>
        <p:grpSp>
          <p:nvGrpSpPr>
            <p:cNvPr id="46" name="Группа 45"/>
            <p:cNvGrpSpPr/>
            <p:nvPr/>
          </p:nvGrpSpPr>
          <p:grpSpPr>
            <a:xfrm>
              <a:off x="6157401" y="2060594"/>
              <a:ext cx="1298982" cy="1500198"/>
              <a:chOff x="6157401" y="2060594"/>
              <a:chExt cx="1298982" cy="1500198"/>
            </a:xfrm>
          </p:grpSpPr>
          <p:pic>
            <p:nvPicPr>
              <p:cNvPr id="8" name="Picture 2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1235" b="100000" l="0" r="100000"/>
                        </a14:imgEffect>
                      </a14:imgLayer>
                    </a14:imgProps>
                  </a:ext>
                </a:extLst>
              </a:blip>
              <a:srcRect l="-11143" r="-14595" b="-21153"/>
              <a:stretch>
                <a:fillRect/>
              </a:stretch>
            </p:blipFill>
            <p:spPr bwMode="auto">
              <a:xfrm>
                <a:off x="6157401" y="2060594"/>
                <a:ext cx="1298982" cy="1500198"/>
              </a:xfrm>
              <a:prstGeom prst="rect">
                <a:avLst/>
              </a:prstGeom>
              <a:noFill/>
            </p:spPr>
          </p:pic>
          <p:pic>
            <p:nvPicPr>
              <p:cNvPr id="9" name="Picture 9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l="5999" t="6667" r="4668" b="6000"/>
              <a:stretch>
                <a:fillRect/>
              </a:stretch>
            </p:blipFill>
            <p:spPr bwMode="auto">
              <a:xfrm>
                <a:off x="7014657" y="3132164"/>
                <a:ext cx="365370" cy="357190"/>
              </a:xfrm>
              <a:prstGeom prst="rect">
                <a:avLst/>
              </a:prstGeom>
              <a:noFill/>
              <a:effectLst>
                <a:outerShdw dist="50800" dir="5400000" algn="ctr" rotWithShape="0">
                  <a:srgbClr val="000000">
                    <a:alpha val="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0" h="0"/>
              </a:sp3d>
            </p:spPr>
          </p:pic>
        </p:grpSp>
        <p:pic>
          <p:nvPicPr>
            <p:cNvPr id="12" name="Picture 3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-12599"/>
            <a:stretch>
              <a:fillRect/>
            </a:stretch>
          </p:blipFill>
          <p:spPr bwMode="auto">
            <a:xfrm>
              <a:off x="3679362" y="1471503"/>
              <a:ext cx="738980" cy="1152128"/>
            </a:xfrm>
            <a:prstGeom prst="rect">
              <a:avLst/>
            </a:prstGeom>
            <a:noFill/>
          </p:spPr>
        </p:pic>
        <p:cxnSp>
          <p:nvCxnSpPr>
            <p:cNvPr id="15" name="Соединительная линия уступом 14"/>
            <p:cNvCxnSpPr>
              <a:stCxn id="16" idx="2"/>
              <a:endCxn id="8" idx="0"/>
            </p:cNvCxnSpPr>
            <p:nvPr/>
          </p:nvCxnSpPr>
          <p:spPr>
            <a:xfrm rot="5400000">
              <a:off x="6303534" y="1557235"/>
              <a:ext cx="1006718" cy="1"/>
            </a:xfrm>
            <a:prstGeom prst="bentConnector3">
              <a:avLst>
                <a:gd name="adj1" fmla="val 50000"/>
              </a:avLst>
            </a:prstGeom>
            <a:ln w="63500">
              <a:gradFill>
                <a:gsLst>
                  <a:gs pos="0">
                    <a:schemeClr val="tx2">
                      <a:lumMod val="50000"/>
                    </a:schemeClr>
                  </a:gs>
                  <a:gs pos="87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0"/>
              </a:gradFill>
              <a:headEnd type="none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6" name="Picture 12" descr="«1С:Предприятие 8»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362016" y="570072"/>
              <a:ext cx="889753" cy="483804"/>
            </a:xfrm>
            <a:prstGeom prst="rect">
              <a:avLst/>
            </a:prstGeom>
            <a:noFill/>
          </p:spPr>
        </p:pic>
        <p:cxnSp>
          <p:nvCxnSpPr>
            <p:cNvPr id="25" name="Соединительная линия уступом 24"/>
            <p:cNvCxnSpPr>
              <a:stCxn id="8" idx="1"/>
              <a:endCxn id="12" idx="3"/>
            </p:cNvCxnSpPr>
            <p:nvPr/>
          </p:nvCxnSpPr>
          <p:spPr>
            <a:xfrm rot="10800000">
              <a:off x="4418343" y="2047567"/>
              <a:ext cx="1739059" cy="763126"/>
            </a:xfrm>
            <a:prstGeom prst="bentConnector3">
              <a:avLst>
                <a:gd name="adj1" fmla="val 50000"/>
              </a:avLst>
            </a:prstGeom>
            <a:ln w="63500">
              <a:gradFill>
                <a:gsLst>
                  <a:gs pos="0">
                    <a:schemeClr val="tx2">
                      <a:lumMod val="50000"/>
                    </a:schemeClr>
                  </a:gs>
                  <a:gs pos="87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0800000" scaled="0"/>
              </a:gradFill>
              <a:headEnd type="none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Соединительная линия уступом 29"/>
            <p:cNvCxnSpPr>
              <a:stCxn id="12" idx="0"/>
            </p:cNvCxnSpPr>
            <p:nvPr/>
          </p:nvCxnSpPr>
          <p:spPr>
            <a:xfrm rot="16200000" flipH="1">
              <a:off x="4627821" y="892533"/>
              <a:ext cx="1021395" cy="2179334"/>
            </a:xfrm>
            <a:prstGeom prst="bentConnector4">
              <a:avLst>
                <a:gd name="adj1" fmla="val -22381"/>
                <a:gd name="adj2" fmla="val 68673"/>
              </a:avLst>
            </a:prstGeom>
            <a:ln w="63500">
              <a:gradFill>
                <a:gsLst>
                  <a:gs pos="4000">
                    <a:srgbClr val="C00000"/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  <a:lin ang="10800000" scaled="0"/>
              </a:gradFill>
              <a:headEnd type="none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Соединительная линия уступом 36"/>
            <p:cNvCxnSpPr>
              <a:endCxn id="16" idx="1"/>
            </p:cNvCxnSpPr>
            <p:nvPr/>
          </p:nvCxnSpPr>
          <p:spPr>
            <a:xfrm rot="16200000" flipV="1">
              <a:off x="5778675" y="1395315"/>
              <a:ext cx="1320882" cy="154200"/>
            </a:xfrm>
            <a:prstGeom prst="bentConnector4">
              <a:avLst>
                <a:gd name="adj1" fmla="val 40843"/>
                <a:gd name="adj2" fmla="val 386615"/>
              </a:avLst>
            </a:prstGeom>
            <a:ln w="63500">
              <a:gradFill>
                <a:gsLst>
                  <a:gs pos="4000">
                    <a:srgbClr val="C00000"/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  <a:lin ang="10800000" scaled="0"/>
              </a:gradFill>
              <a:headEnd type="none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8" name="Группа 57"/>
          <p:cNvGrpSpPr/>
          <p:nvPr/>
        </p:nvGrpSpPr>
        <p:grpSpPr>
          <a:xfrm>
            <a:off x="6172360" y="2961005"/>
            <a:ext cx="2682654" cy="2124179"/>
            <a:chOff x="4929201" y="3197400"/>
            <a:chExt cx="2682654" cy="2124179"/>
          </a:xfrm>
        </p:grpSpPr>
        <p:grpSp>
          <p:nvGrpSpPr>
            <p:cNvPr id="49" name="Группа 48"/>
            <p:cNvGrpSpPr/>
            <p:nvPr/>
          </p:nvGrpSpPr>
          <p:grpSpPr>
            <a:xfrm>
              <a:off x="6689244" y="4256053"/>
              <a:ext cx="922611" cy="1065526"/>
              <a:chOff x="6157401" y="2060594"/>
              <a:chExt cx="1298982" cy="1500198"/>
            </a:xfrm>
          </p:grpSpPr>
          <p:pic>
            <p:nvPicPr>
              <p:cNvPr id="56" name="Picture 2"/>
              <p:cNvPicPr>
                <a:picLocks noChangeAspect="1" noChangeArrowheads="1"/>
              </p:cNvPicPr>
              <p:nvPr/>
            </p:nvPicPr>
            <p:blipFill>
              <a:blip r:embed="rId7" cstate="print">
                <a:extLst>
                  <a:ext uri="{BEBA8EAE-BF5A-486C-A8C5-ECC9F3942E4B}">
                    <a14:imgProps xmlns:a14="http://schemas.microsoft.com/office/drawing/2010/main">
                      <a14:imgLayer r:embed="rId3">
                        <a14:imgEffect>
                          <a14:backgroundRemoval t="0" b="100000" l="0" r="100000"/>
                        </a14:imgEffect>
                      </a14:imgLayer>
                    </a14:imgProps>
                  </a:ext>
                </a:extLst>
              </a:blip>
              <a:srcRect l="-11143" r="-14595" b="-21153"/>
              <a:stretch>
                <a:fillRect/>
              </a:stretch>
            </p:blipFill>
            <p:spPr bwMode="auto">
              <a:xfrm>
                <a:off x="6157401" y="2060594"/>
                <a:ext cx="1298982" cy="1500198"/>
              </a:xfrm>
              <a:prstGeom prst="rect">
                <a:avLst/>
              </a:prstGeom>
              <a:noFill/>
            </p:spPr>
          </p:pic>
          <p:pic>
            <p:nvPicPr>
              <p:cNvPr id="57" name="Picture 9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 l="5999" t="6667" r="4668" b="6000"/>
              <a:stretch>
                <a:fillRect/>
              </a:stretch>
            </p:blipFill>
            <p:spPr bwMode="auto">
              <a:xfrm>
                <a:off x="7014657" y="3132164"/>
                <a:ext cx="365370" cy="357190"/>
              </a:xfrm>
              <a:prstGeom prst="rect">
                <a:avLst/>
              </a:prstGeom>
              <a:noFill/>
              <a:effectLst>
                <a:outerShdw dist="50800" dir="5400000" algn="ctr" rotWithShape="0">
                  <a:srgbClr val="000000">
                    <a:alpha val="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 w="0" h="0"/>
              </a:sp3d>
            </p:spPr>
          </p:pic>
        </p:grpSp>
        <p:pic>
          <p:nvPicPr>
            <p:cNvPr id="50" name="Picture 3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-12599"/>
            <a:stretch>
              <a:fillRect/>
            </a:stretch>
          </p:blipFill>
          <p:spPr bwMode="auto">
            <a:xfrm>
              <a:off x="4929201" y="3837647"/>
              <a:ext cx="524865" cy="818307"/>
            </a:xfrm>
            <a:prstGeom prst="rect">
              <a:avLst/>
            </a:prstGeom>
            <a:noFill/>
          </p:spPr>
        </p:pic>
        <p:pic>
          <p:nvPicPr>
            <p:cNvPr id="52" name="Picture 12" descr="«1С:Предприятие 8»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6834574" y="3197400"/>
              <a:ext cx="631953" cy="343625"/>
            </a:xfrm>
            <a:prstGeom prst="rect">
              <a:avLst/>
            </a:prstGeom>
            <a:noFill/>
          </p:spPr>
        </p:pic>
        <p:cxnSp>
          <p:nvCxnSpPr>
            <p:cNvPr id="54" name="Соединительная линия уступом 53"/>
            <p:cNvCxnSpPr>
              <a:stCxn id="50" idx="0"/>
            </p:cNvCxnSpPr>
            <p:nvPr/>
          </p:nvCxnSpPr>
          <p:spPr>
            <a:xfrm rot="16200000" flipH="1">
              <a:off x="5602850" y="3426430"/>
              <a:ext cx="725453" cy="1547886"/>
            </a:xfrm>
            <a:prstGeom prst="bentConnector4">
              <a:avLst>
                <a:gd name="adj1" fmla="val -22381"/>
                <a:gd name="adj2" fmla="val 68673"/>
              </a:avLst>
            </a:prstGeom>
            <a:ln w="63500">
              <a:gradFill>
                <a:gsLst>
                  <a:gs pos="4000">
                    <a:srgbClr val="C00000"/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  <a:lin ang="10800000" scaled="0"/>
              </a:gradFill>
              <a:headEnd type="none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Соединительная линия уступом 54"/>
            <p:cNvCxnSpPr>
              <a:endCxn id="52" idx="1"/>
            </p:cNvCxnSpPr>
            <p:nvPr/>
          </p:nvCxnSpPr>
          <p:spPr>
            <a:xfrm rot="16200000" flipV="1">
              <a:off x="6420252" y="3783534"/>
              <a:ext cx="938165" cy="109522"/>
            </a:xfrm>
            <a:prstGeom prst="bentConnector4">
              <a:avLst>
                <a:gd name="adj1" fmla="val 40843"/>
                <a:gd name="adj2" fmla="val 386615"/>
              </a:avLst>
            </a:prstGeom>
            <a:ln w="63500">
              <a:gradFill>
                <a:gsLst>
                  <a:gs pos="4000">
                    <a:srgbClr val="C00000"/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  <a:lin ang="10800000" scaled="0"/>
              </a:gradFill>
              <a:headEnd type="none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1" name="Группа 70"/>
          <p:cNvGrpSpPr/>
          <p:nvPr/>
        </p:nvGrpSpPr>
        <p:grpSpPr>
          <a:xfrm>
            <a:off x="6804248" y="5553066"/>
            <a:ext cx="1606442" cy="972278"/>
            <a:chOff x="6172361" y="5229200"/>
            <a:chExt cx="1606442" cy="972278"/>
          </a:xfrm>
        </p:grpSpPr>
        <p:pic>
          <p:nvPicPr>
            <p:cNvPr id="1026" name="Picture 2" descr="http://pngicon.ru/data/media/1/128_16_2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027970" y="5450644"/>
              <a:ext cx="750833" cy="75083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2" name="Picture 3"/>
            <p:cNvPicPr>
              <a:picLocks noChangeAspect="1" noChangeArrowheads="1"/>
            </p:cNvPicPr>
            <p:nvPr/>
          </p:nvPicPr>
          <p:blipFill>
            <a:blip r:embed="rId5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 r="-12599"/>
            <a:stretch>
              <a:fillRect/>
            </a:stretch>
          </p:blipFill>
          <p:spPr bwMode="auto">
            <a:xfrm>
              <a:off x="6172361" y="5229200"/>
              <a:ext cx="524865" cy="818307"/>
            </a:xfrm>
            <a:prstGeom prst="rect">
              <a:avLst/>
            </a:prstGeom>
            <a:noFill/>
          </p:spPr>
        </p:pic>
        <p:cxnSp>
          <p:nvCxnSpPr>
            <p:cNvPr id="64" name="Соединительная линия уступом 63"/>
            <p:cNvCxnSpPr>
              <a:stCxn id="62" idx="0"/>
              <a:endCxn id="1026" idx="0"/>
            </p:cNvCxnSpPr>
            <p:nvPr/>
          </p:nvCxnSpPr>
          <p:spPr>
            <a:xfrm rot="16200000" flipH="1">
              <a:off x="6808368" y="4855626"/>
              <a:ext cx="221444" cy="968593"/>
            </a:xfrm>
            <a:prstGeom prst="bentConnector3">
              <a:avLst>
                <a:gd name="adj1" fmla="val -103232"/>
              </a:avLst>
            </a:prstGeom>
            <a:ln w="63500">
              <a:gradFill>
                <a:gsLst>
                  <a:gs pos="4000">
                    <a:srgbClr val="C00000"/>
                  </a:gs>
                  <a:gs pos="100000">
                    <a:schemeClr val="accent2">
                      <a:lumMod val="60000"/>
                      <a:lumOff val="40000"/>
                    </a:schemeClr>
                  </a:gs>
                </a:gsLst>
                <a:lin ang="10800000" scaled="0"/>
              </a:gradFill>
              <a:headEnd type="none"/>
              <a:tailEnd type="stealth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Прямоугольник 72"/>
          <p:cNvSpPr/>
          <p:nvPr/>
        </p:nvSpPr>
        <p:spPr>
          <a:xfrm>
            <a:off x="251520" y="1300698"/>
            <a:ext cx="540060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1. Документ выгружается из внешней системы</a:t>
            </a:r>
          </a:p>
        </p:txBody>
      </p:sp>
      <p:sp>
        <p:nvSpPr>
          <p:cNvPr id="74" name="Прямоугольник 73"/>
          <p:cNvSpPr/>
          <p:nvPr/>
        </p:nvSpPr>
        <p:spPr>
          <a:xfrm>
            <a:off x="251520" y="3604954"/>
            <a:ext cx="42400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2. Документ создается на ТСД</a:t>
            </a:r>
          </a:p>
        </p:txBody>
      </p:sp>
      <p:sp>
        <p:nvSpPr>
          <p:cNvPr id="75" name="Прямоугольник 74"/>
          <p:cNvSpPr/>
          <p:nvPr/>
        </p:nvSpPr>
        <p:spPr>
          <a:xfrm>
            <a:off x="251520" y="5693186"/>
            <a:ext cx="424008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2. Виртуальный документ</a:t>
            </a:r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>
            <a:off x="0" y="2780928"/>
            <a:ext cx="91440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>
            <a:off x="0" y="5157192"/>
            <a:ext cx="9144000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3886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-27384"/>
            <a:ext cx="9144000" cy="461665"/>
            <a:chOff x="0" y="836712"/>
            <a:chExt cx="9144000" cy="46166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0" y="836712"/>
              <a:ext cx="9144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cap="all" dirty="0" smtClean="0">
                  <a:solidFill>
                    <a:schemeClr val="tx2">
                      <a:lumMod val="75000"/>
                    </a:schemeClr>
                  </a:solidFill>
                </a:rPr>
                <a:t>«Шапка» документа</a:t>
              </a:r>
              <a:endParaRPr lang="ru-RU" sz="24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>
              <a:off x="0" y="1268760"/>
              <a:ext cx="9144000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2" name="Таблица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929100"/>
              </p:ext>
            </p:extLst>
          </p:nvPr>
        </p:nvGraphicFramePr>
        <p:xfrm>
          <a:off x="179512" y="1412776"/>
          <a:ext cx="6096000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Поле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Значение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Тип документа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Приемка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Код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Приемка_000001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Имя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Приемка 000001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err="1" smtClean="0"/>
                        <a:t>Штрихкод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65000001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….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….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Поставщик</a:t>
                      </a:r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ООО «Малышок»</a:t>
                      </a:r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Заказ</a:t>
                      </a:r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0034032</a:t>
                      </a:r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accent4">
                              <a:lumMod val="50000"/>
                            </a:schemeClr>
                          </a:solidFill>
                        </a:rPr>
                        <a:t>….</a:t>
                      </a:r>
                      <a:endParaRPr lang="ru-RU" dirty="0">
                        <a:solidFill>
                          <a:schemeClr val="accent4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6804248" y="2308520"/>
            <a:ext cx="24482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/>
              <a:t>Основные поля системы</a:t>
            </a:r>
            <a:endParaRPr lang="en-US" sz="1600" dirty="0" smtClean="0"/>
          </a:p>
        </p:txBody>
      </p:sp>
      <p:sp>
        <p:nvSpPr>
          <p:cNvPr id="34" name="Правая фигурная скобка 33"/>
          <p:cNvSpPr/>
          <p:nvPr/>
        </p:nvSpPr>
        <p:spPr>
          <a:xfrm>
            <a:off x="6480212" y="1772816"/>
            <a:ext cx="216024" cy="1656184"/>
          </a:xfrm>
          <a:prstGeom prst="rightBrac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Правая фигурная скобка 34"/>
          <p:cNvSpPr/>
          <p:nvPr/>
        </p:nvSpPr>
        <p:spPr>
          <a:xfrm>
            <a:off x="6480212" y="3602360"/>
            <a:ext cx="222473" cy="1122784"/>
          </a:xfrm>
          <a:prstGeom prst="rightBrace">
            <a:avLst/>
          </a:prstGeom>
          <a:ln w="254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6804248" y="3871364"/>
            <a:ext cx="24482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 smtClean="0">
                <a:solidFill>
                  <a:schemeClr val="accent4">
                    <a:lumMod val="50000"/>
                  </a:schemeClr>
                </a:solidFill>
              </a:rPr>
              <a:t>Дополнительные пользовательские поля</a:t>
            </a:r>
            <a:endParaRPr lang="en-US" sz="16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052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-27384"/>
            <a:ext cx="9144000" cy="461665"/>
            <a:chOff x="0" y="836712"/>
            <a:chExt cx="9144000" cy="46166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0" y="836712"/>
              <a:ext cx="9144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cap="all" dirty="0" smtClean="0">
                  <a:solidFill>
                    <a:schemeClr val="tx2">
                      <a:lumMod val="75000"/>
                    </a:schemeClr>
                  </a:solidFill>
                </a:rPr>
                <a:t>Табличные части документа</a:t>
              </a:r>
              <a:endParaRPr lang="ru-RU" sz="24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>
              <a:off x="0" y="1268760"/>
              <a:ext cx="9144000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Прямоугольник 6"/>
          <p:cNvSpPr/>
          <p:nvPr/>
        </p:nvSpPr>
        <p:spPr>
          <a:xfrm>
            <a:off x="216396" y="631776"/>
            <a:ext cx="35283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Заявленная часть документа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1201" y="3140968"/>
            <a:ext cx="35283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Фактическая часть документа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6238838"/>
              </p:ext>
            </p:extLst>
          </p:nvPr>
        </p:nvGraphicFramePr>
        <p:xfrm>
          <a:off x="216396" y="1268760"/>
          <a:ext cx="8352928" cy="1259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31501"/>
                <a:gridCol w="778663"/>
                <a:gridCol w="849450"/>
                <a:gridCol w="778663"/>
                <a:gridCol w="1061813"/>
                <a:gridCol w="1344963"/>
                <a:gridCol w="70787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Товар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Упаковка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Заяв</a:t>
                      </a:r>
                      <a:r>
                        <a:rPr lang="ru-RU" sz="1400" dirty="0" smtClean="0"/>
                        <a:t>. Кол-во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Факт. Кол-во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Ячейка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/>
                        <a:t>Номер партии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….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Мыло душистое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кор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….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Полотенце пушистое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ящ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….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624255"/>
              </p:ext>
            </p:extLst>
          </p:nvPr>
        </p:nvGraphicFramePr>
        <p:xfrm>
          <a:off x="251520" y="3789040"/>
          <a:ext cx="8352928" cy="20015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31501"/>
                <a:gridCol w="778663"/>
                <a:gridCol w="849450"/>
                <a:gridCol w="778663"/>
                <a:gridCol w="1061813"/>
                <a:gridCol w="1344963"/>
                <a:gridCol w="70787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Товар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Упаковка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Заяв</a:t>
                      </a:r>
                      <a:r>
                        <a:rPr lang="ru-RU" sz="1400" dirty="0" smtClean="0"/>
                        <a:t>. Кол-во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Факт. Кол-во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Ячейка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/>
                        <a:t>Номер партии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….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570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Группа 3"/>
          <p:cNvGrpSpPr/>
          <p:nvPr/>
        </p:nvGrpSpPr>
        <p:grpSpPr>
          <a:xfrm>
            <a:off x="0" y="-27384"/>
            <a:ext cx="9144000" cy="461665"/>
            <a:chOff x="0" y="836712"/>
            <a:chExt cx="9144000" cy="461665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0" y="836712"/>
              <a:ext cx="91440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ru-RU" sz="2400" cap="all" dirty="0" smtClean="0">
                  <a:solidFill>
                    <a:schemeClr val="tx2">
                      <a:lumMod val="75000"/>
                    </a:schemeClr>
                  </a:solidFill>
                </a:rPr>
                <a:t>Табличные части документа</a:t>
              </a:r>
              <a:endParaRPr lang="ru-RU" sz="2400" dirty="0">
                <a:solidFill>
                  <a:schemeClr val="tx2">
                    <a:lumMod val="75000"/>
                  </a:schemeClr>
                </a:solidFill>
              </a:endParaRPr>
            </a:p>
          </p:txBody>
        </p:sp>
        <p:cxnSp>
          <p:nvCxnSpPr>
            <p:cNvPr id="6" name="Прямая соединительная линия 5"/>
            <p:cNvCxnSpPr/>
            <p:nvPr/>
          </p:nvCxnSpPr>
          <p:spPr>
            <a:xfrm>
              <a:off x="0" y="1268760"/>
              <a:ext cx="9144000" cy="0"/>
            </a:xfrm>
            <a:prstGeom prst="lin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Прямоугольник 6"/>
          <p:cNvSpPr/>
          <p:nvPr/>
        </p:nvSpPr>
        <p:spPr>
          <a:xfrm>
            <a:off x="193576" y="631776"/>
            <a:ext cx="35283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Заявленная часть документа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5265" y="3140968"/>
            <a:ext cx="352839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Фактическая часть документа</a:t>
            </a:r>
            <a:endParaRPr lang="ru-RU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4252191"/>
              </p:ext>
            </p:extLst>
          </p:nvPr>
        </p:nvGraphicFramePr>
        <p:xfrm>
          <a:off x="230460" y="1268760"/>
          <a:ext cx="8352928" cy="125984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831501"/>
                <a:gridCol w="778663"/>
                <a:gridCol w="849450"/>
                <a:gridCol w="778663"/>
                <a:gridCol w="1061813"/>
                <a:gridCol w="1344963"/>
                <a:gridCol w="70787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Товар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Упаковка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Заяв</a:t>
                      </a:r>
                      <a:r>
                        <a:rPr lang="ru-RU" sz="1400" dirty="0" smtClean="0"/>
                        <a:t>. Кол-во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Факт. Кол-во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Ячейка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/>
                        <a:t>Номер партии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….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Мыло душистое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кор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25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23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….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Полотенце пушистое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ящ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….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9018072"/>
              </p:ext>
            </p:extLst>
          </p:nvPr>
        </p:nvGraphicFramePr>
        <p:xfrm>
          <a:off x="265584" y="3789040"/>
          <a:ext cx="8352928" cy="21742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831501"/>
                <a:gridCol w="778663"/>
                <a:gridCol w="849450"/>
                <a:gridCol w="778663"/>
                <a:gridCol w="1061813"/>
                <a:gridCol w="1344963"/>
                <a:gridCol w="70787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Товар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Упаковка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Заяв</a:t>
                      </a:r>
                      <a:r>
                        <a:rPr lang="ru-RU" sz="1400" dirty="0" smtClean="0"/>
                        <a:t>. Кол-во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Факт. Кол-во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Ячейка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aseline="0" dirty="0" smtClean="0"/>
                        <a:t>Номер партии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….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Мыло душистое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err="1" smtClean="0"/>
                        <a:t>кор</a:t>
                      </a:r>
                      <a:endParaRPr lang="ru-RU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А010801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Мыло душистое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ящ</a:t>
                      </a:r>
                      <a:endParaRPr lang="ru-RU" sz="1400" dirty="0" smtClean="0"/>
                    </a:p>
                    <a:p>
                      <a:pPr algn="ctr"/>
                      <a:r>
                        <a:rPr lang="ru-RU" sz="1000" dirty="0" smtClean="0"/>
                        <a:t>(</a:t>
                      </a:r>
                      <a:r>
                        <a:rPr lang="en-US" sz="1000" dirty="0" smtClean="0"/>
                        <a:t>10 </a:t>
                      </a:r>
                      <a:r>
                        <a:rPr lang="ru-RU" sz="1000" dirty="0" err="1" smtClean="0"/>
                        <a:t>кор</a:t>
                      </a:r>
                      <a:r>
                        <a:rPr lang="ru-RU" sz="1000" dirty="0" smtClean="0"/>
                        <a:t>)</a:t>
                      </a:r>
                      <a:endParaRPr lang="ru-RU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А010801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….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Мыло душистое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ящ</a:t>
                      </a:r>
                      <a:endParaRPr lang="ru-RU" sz="1400" dirty="0" smtClean="0"/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(</a:t>
                      </a:r>
                      <a:r>
                        <a:rPr lang="en-US" sz="1000" dirty="0" smtClean="0"/>
                        <a:t>10 </a:t>
                      </a:r>
                      <a:r>
                        <a:rPr lang="ru-RU" sz="1000" dirty="0" err="1" smtClean="0"/>
                        <a:t>кор</a:t>
                      </a:r>
                      <a:r>
                        <a:rPr lang="ru-RU" sz="1000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1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А011203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….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Полотенце пушистое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err="1" smtClean="0"/>
                        <a:t>ящ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0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А011203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GT5603303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/>
                        <a:t>….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7" name="Соединительная линия уступом 16"/>
          <p:cNvCxnSpPr>
            <a:stCxn id="59" idx="3"/>
            <a:endCxn id="88" idx="3"/>
          </p:cNvCxnSpPr>
          <p:nvPr/>
        </p:nvCxnSpPr>
        <p:spPr>
          <a:xfrm flipH="1" flipV="1">
            <a:off x="8688580" y="2067394"/>
            <a:ext cx="37436" cy="2808766"/>
          </a:xfrm>
          <a:prstGeom prst="bentConnector3">
            <a:avLst>
              <a:gd name="adj1" fmla="val -569933"/>
            </a:avLst>
          </a:prstGeom>
          <a:ln w="25400">
            <a:gradFill>
              <a:gsLst>
                <a:gs pos="4000">
                  <a:srgbClr val="C00000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0800000" scaled="0"/>
            </a:gradFill>
            <a:headEnd type="none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Соединительная линия уступом 51"/>
          <p:cNvCxnSpPr>
            <a:stCxn id="57" idx="1"/>
            <a:endCxn id="9" idx="1"/>
          </p:cNvCxnSpPr>
          <p:nvPr/>
        </p:nvCxnSpPr>
        <p:spPr>
          <a:xfrm rot="10800000" flipH="1">
            <a:off x="230088" y="1898680"/>
            <a:ext cx="372" cy="2538432"/>
          </a:xfrm>
          <a:prstGeom prst="bentConnector3">
            <a:avLst>
              <a:gd name="adj1" fmla="val -46088710"/>
            </a:avLst>
          </a:prstGeom>
          <a:ln w="25400">
            <a:gradFill>
              <a:gsLst>
                <a:gs pos="4000">
                  <a:srgbClr val="C00000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0800000" scaled="0"/>
            </a:gradFill>
            <a:headEnd type="none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Прямоугольник 56"/>
          <p:cNvSpPr/>
          <p:nvPr/>
        </p:nvSpPr>
        <p:spPr>
          <a:xfrm>
            <a:off x="230088" y="4365104"/>
            <a:ext cx="107504" cy="14401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9" name="Прямоугольник 58"/>
          <p:cNvSpPr/>
          <p:nvPr/>
        </p:nvSpPr>
        <p:spPr>
          <a:xfrm>
            <a:off x="8618512" y="4804152"/>
            <a:ext cx="107504" cy="14401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1" name="Прямоугольник 60"/>
          <p:cNvSpPr/>
          <p:nvPr/>
        </p:nvSpPr>
        <p:spPr>
          <a:xfrm>
            <a:off x="8640960" y="5301208"/>
            <a:ext cx="107504" cy="14401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62" name="Соединительная линия уступом 61"/>
          <p:cNvCxnSpPr>
            <a:stCxn id="61" idx="3"/>
            <a:endCxn id="9" idx="3"/>
          </p:cNvCxnSpPr>
          <p:nvPr/>
        </p:nvCxnSpPr>
        <p:spPr>
          <a:xfrm flipH="1" flipV="1">
            <a:off x="8583388" y="1898680"/>
            <a:ext cx="165076" cy="3474536"/>
          </a:xfrm>
          <a:prstGeom prst="bentConnector3">
            <a:avLst>
              <a:gd name="adj1" fmla="val -180027"/>
            </a:avLst>
          </a:prstGeom>
          <a:ln w="25400">
            <a:gradFill>
              <a:gsLst>
                <a:gs pos="4000">
                  <a:srgbClr val="C00000"/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10800000" scaled="0"/>
            </a:gradFill>
            <a:headEnd type="none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Соединительная линия уступом 73"/>
          <p:cNvCxnSpPr>
            <a:stCxn id="82" idx="1"/>
            <a:endCxn id="80" idx="3"/>
          </p:cNvCxnSpPr>
          <p:nvPr/>
        </p:nvCxnSpPr>
        <p:spPr>
          <a:xfrm flipH="1" flipV="1">
            <a:off x="8646057" y="2348880"/>
            <a:ext cx="64945" cy="3456384"/>
          </a:xfrm>
          <a:prstGeom prst="bentConnector3">
            <a:avLst>
              <a:gd name="adj1" fmla="val -222927"/>
            </a:avLst>
          </a:prstGeom>
          <a:ln w="25400">
            <a:gradFill>
              <a:gsLst>
                <a:gs pos="0">
                  <a:schemeClr val="tx2">
                    <a:lumMod val="50000"/>
                  </a:schemeClr>
                </a:gs>
                <a:gs pos="87000">
                  <a:schemeClr val="tx2">
                    <a:lumMod val="75000"/>
                    <a:alpha val="72000"/>
                  </a:schemeClr>
                </a:gs>
                <a:gs pos="100000">
                  <a:schemeClr val="tx2">
                    <a:lumMod val="75000"/>
                    <a:alpha val="66000"/>
                  </a:schemeClr>
                </a:gs>
              </a:gsLst>
              <a:lin ang="10800000" scaled="0"/>
            </a:gradFill>
            <a:headEnd type="none"/>
            <a:tailEnd type="stealth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Прямоугольник 79"/>
          <p:cNvSpPr/>
          <p:nvPr/>
        </p:nvSpPr>
        <p:spPr>
          <a:xfrm>
            <a:off x="8538553" y="2276872"/>
            <a:ext cx="107504" cy="144016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Прямоугольник 81"/>
          <p:cNvSpPr/>
          <p:nvPr/>
        </p:nvSpPr>
        <p:spPr>
          <a:xfrm flipH="1" flipV="1">
            <a:off x="8620849" y="5753354"/>
            <a:ext cx="90153" cy="10382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8" name="Прямоугольник 87"/>
          <p:cNvSpPr/>
          <p:nvPr/>
        </p:nvSpPr>
        <p:spPr>
          <a:xfrm>
            <a:off x="8581076" y="2001932"/>
            <a:ext cx="107504" cy="130924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8263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168</TotalTime>
  <Words>319</Words>
  <Application>Microsoft Office PowerPoint</Application>
  <PresentationFormat>On-screen Show (4:3)</PresentationFormat>
  <Paragraphs>143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Тема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Evgeniy</dc:creator>
  <cp:lastModifiedBy>test</cp:lastModifiedBy>
  <cp:revision>21</cp:revision>
  <dcterms:created xsi:type="dcterms:W3CDTF">2011-03-05T09:42:50Z</dcterms:created>
  <dcterms:modified xsi:type="dcterms:W3CDTF">2012-10-09T10:40:39Z</dcterms:modified>
</cp:coreProperties>
</file>